
<file path=[Content_Types].xml><?xml version="1.0" encoding="utf-8"?>
<Types xmlns="http://schemas.openxmlformats.org/package/2006/content-types">
  <Default Extension="jpeg" ContentType="image/jpe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3" r:id="rId8"/>
    <p:sldId id="277" r:id="rId9"/>
    <p:sldId id="270" r:id="rId10"/>
    <p:sldId id="278" r:id="rId11"/>
    <p:sldId id="265" r:id="rId12"/>
    <p:sldId id="262" r:id="rId13"/>
    <p:sldId id="280" r:id="rId14"/>
    <p:sldId id="264" r:id="rId15"/>
    <p:sldId id="279" r:id="rId16"/>
    <p:sldId id="281" r:id="rId17"/>
    <p:sldId id="267" r:id="rId18"/>
    <p:sldId id="266" r:id="rId19"/>
    <p:sldId id="282" r:id="rId20"/>
    <p:sldId id="268" r:id="rId21"/>
    <p:sldId id="283" r:id="rId22"/>
    <p:sldId id="274" r:id="rId23"/>
    <p:sldId id="272" r:id="rId24"/>
    <p:sldId id="27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AAF5205-FFDD-47B1-8ABB-64429DE1486A}">
          <p14:sldIdLst>
            <p14:sldId id="256"/>
            <p14:sldId id="257"/>
            <p14:sldId id="258"/>
            <p14:sldId id="259"/>
            <p14:sldId id="260"/>
            <p14:sldId id="261"/>
            <p14:sldId id="263"/>
            <p14:sldId id="277"/>
            <p14:sldId id="270"/>
            <p14:sldId id="278"/>
            <p14:sldId id="265"/>
            <p14:sldId id="262"/>
            <p14:sldId id="280"/>
            <p14:sldId id="264"/>
            <p14:sldId id="279"/>
            <p14:sldId id="281"/>
            <p14:sldId id="267"/>
            <p14:sldId id="266"/>
            <p14:sldId id="282"/>
            <p14:sldId id="268"/>
            <p14:sldId id="283"/>
            <p14:sldId id="274"/>
            <p14:sldId id="272"/>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王" initials="小王" lastIdx="1" clrIdx="0">
    <p:extLst>
      <p:ext uri="{19B8F6BF-5375-455C-9EA6-DF929625EA0E}">
        <p15:presenceInfo xmlns:p15="http://schemas.microsoft.com/office/powerpoint/2012/main" userId="小王"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26" autoAdjust="0"/>
  </p:normalViewPr>
  <p:slideViewPr>
    <p:cSldViewPr snapToGrid="0" showGuides="1">
      <p:cViewPr varScale="1">
        <p:scale>
          <a:sx n="63" d="100"/>
          <a:sy n="63" d="100"/>
        </p:scale>
        <p:origin x="804"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833F1-5D76-4F89-B72E-F8A52DC2AE5F}" type="datetimeFigureOut">
              <a:rPr lang="zh-CN" altLang="en-US" smtClean="0"/>
              <a:t>2020/12/26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73A3E-8CBC-4783-9D0E-E4278504A8ED}" type="slidenum">
              <a:rPr lang="zh-CN" altLang="en-US" smtClean="0"/>
              <a:t>‹#›</a:t>
            </a:fld>
            <a:endParaRPr lang="zh-CN" altLang="en-US"/>
          </a:p>
        </p:txBody>
      </p:sp>
    </p:spTree>
    <p:extLst>
      <p:ext uri="{BB962C8B-B14F-4D97-AF65-F5344CB8AC3E}">
        <p14:creationId xmlns:p14="http://schemas.microsoft.com/office/powerpoint/2010/main" val="239410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171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18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1996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782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178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254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589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35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747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954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800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088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140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062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矩形 2"/>
          <p:cNvSpPr/>
          <p:nvPr userDrawn="1"/>
        </p:nvSpPr>
        <p:spPr>
          <a:xfrm>
            <a:off x="0" y="347537"/>
            <a:ext cx="6384032" cy="5851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4" name="矩形 3"/>
          <p:cNvSpPr/>
          <p:nvPr userDrawn="1"/>
        </p:nvSpPr>
        <p:spPr>
          <a:xfrm>
            <a:off x="0" y="6579523"/>
            <a:ext cx="8304245"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5" name="矩形 4"/>
          <p:cNvSpPr/>
          <p:nvPr userDrawn="1"/>
        </p:nvSpPr>
        <p:spPr>
          <a:xfrm>
            <a:off x="11664619" y="6579523"/>
            <a:ext cx="527381"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1867">
              <a:solidFill>
                <a:schemeClr val="bg1"/>
              </a:solidFill>
            </a:endParaRPr>
          </a:p>
        </p:txBody>
      </p:sp>
      <p:sp>
        <p:nvSpPr>
          <p:cNvPr id="6" name="矩形 5"/>
          <p:cNvSpPr/>
          <p:nvPr userDrawn="1"/>
        </p:nvSpPr>
        <p:spPr>
          <a:xfrm>
            <a:off x="11661270" y="6534561"/>
            <a:ext cx="538280" cy="369262"/>
          </a:xfrm>
          <a:prstGeom prst="rect">
            <a:avLst/>
          </a:prstGeom>
        </p:spPr>
        <p:txBody>
          <a:bodyPr wrap="none" lIns="162556" tIns="81277" rIns="162556" bIns="81277">
            <a:spAutoFit/>
          </a:bodyPr>
          <a:lstStyle/>
          <a:p>
            <a:pPr algn="ctr"/>
            <a:fld id="{0C913308-F349-4B6D-A68A-DD1791B4A57B}" type="slidenum">
              <a:rPr lang="zh-CN" altLang="en-US" sz="1333" b="1" smtClean="0">
                <a:solidFill>
                  <a:schemeClr val="bg1"/>
                </a:solidFill>
              </a:rPr>
              <a:pPr algn="ctr"/>
              <a:t>‹#›</a:t>
            </a:fld>
            <a:endParaRPr lang="zh-CN" altLang="en-US" sz="1333" b="1" dirty="0">
              <a:solidFill>
                <a:schemeClr val="bg1"/>
              </a:solidFill>
            </a:endParaRPr>
          </a:p>
        </p:txBody>
      </p:sp>
      <p:sp>
        <p:nvSpPr>
          <p:cNvPr id="7" name="标题 1"/>
          <p:cNvSpPr>
            <a:spLocks noGrp="1"/>
          </p:cNvSpPr>
          <p:nvPr>
            <p:ph type="title"/>
          </p:nvPr>
        </p:nvSpPr>
        <p:spPr>
          <a:xfrm>
            <a:off x="911435" y="293159"/>
            <a:ext cx="5399572" cy="672075"/>
          </a:xfrm>
          <a:prstGeom prst="rect">
            <a:avLst/>
          </a:prstGeom>
        </p:spPr>
        <p:txBody>
          <a:bodyPr anchor="ctr" anchorCtr="0">
            <a:normAutofit/>
          </a:bodyPr>
          <a:lstStyle>
            <a:lvl1pPr algn="r">
              <a:defRPr lang="zh-CN" altLang="en-US" sz="2667" b="1" kern="1200" dirty="0">
                <a:solidFill>
                  <a:schemeClr val="tx1">
                    <a:lumMod val="75000"/>
                    <a:lumOff val="25000"/>
                  </a:schemeClr>
                </a:solidFill>
                <a:latin typeface="+mn-lt"/>
                <a:ea typeface="+mn-ea"/>
                <a:cs typeface="+mn-cs"/>
              </a:defRPr>
            </a:lvl1pPr>
          </a:lstStyle>
          <a:p>
            <a:r>
              <a:rPr lang="zh-CN" altLang="en-US" dirty="0"/>
              <a:t>单击此处编辑母版标题样式</a:t>
            </a:r>
          </a:p>
        </p:txBody>
      </p:sp>
      <p:sp>
        <p:nvSpPr>
          <p:cNvPr id="8" name="TextBox 7"/>
          <p:cNvSpPr txBox="1"/>
          <p:nvPr userDrawn="1"/>
        </p:nvSpPr>
        <p:spPr>
          <a:xfrm>
            <a:off x="8309835" y="6497109"/>
            <a:ext cx="3354784" cy="410363"/>
          </a:xfrm>
          <a:prstGeom prst="rect">
            <a:avLst/>
          </a:prstGeom>
          <a:noFill/>
        </p:spPr>
        <p:txBody>
          <a:bodyPr wrap="square" lIns="162556" tIns="81277" rIns="162556" bIns="81277" rtlCol="0">
            <a:spAutoFit/>
          </a:bodyPr>
          <a:lstStyle/>
          <a:p>
            <a:pPr algn="ctr"/>
            <a:r>
              <a:rPr lang="zh-CN" altLang="en-US" sz="1600" b="0" dirty="0"/>
              <a:t>单击此处添加您的</a:t>
            </a:r>
            <a:r>
              <a:rPr lang="zh-CN" altLang="en-US" sz="1600" b="0" dirty="0">
                <a:solidFill>
                  <a:srgbClr val="A87635"/>
                </a:solidFill>
              </a:rPr>
              <a:t>课题名称</a:t>
            </a:r>
          </a:p>
        </p:txBody>
      </p:sp>
    </p:spTree>
    <p:extLst>
      <p:ext uri="{BB962C8B-B14F-4D97-AF65-F5344CB8AC3E}">
        <p14:creationId xmlns:p14="http://schemas.microsoft.com/office/powerpoint/2010/main" val="7126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6579523"/>
            <a:ext cx="8304245"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4" name="矩形 3"/>
          <p:cNvSpPr/>
          <p:nvPr userDrawn="1"/>
        </p:nvSpPr>
        <p:spPr>
          <a:xfrm>
            <a:off x="11664619" y="6579523"/>
            <a:ext cx="527381"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1867">
              <a:solidFill>
                <a:schemeClr val="bg1"/>
              </a:solidFill>
            </a:endParaRPr>
          </a:p>
        </p:txBody>
      </p:sp>
      <p:sp>
        <p:nvSpPr>
          <p:cNvPr id="5" name="矩形 4"/>
          <p:cNvSpPr/>
          <p:nvPr userDrawn="1"/>
        </p:nvSpPr>
        <p:spPr>
          <a:xfrm>
            <a:off x="11661270" y="6534561"/>
            <a:ext cx="538280" cy="369262"/>
          </a:xfrm>
          <a:prstGeom prst="rect">
            <a:avLst/>
          </a:prstGeom>
        </p:spPr>
        <p:txBody>
          <a:bodyPr wrap="none" lIns="162556" tIns="81277" rIns="162556" bIns="81277">
            <a:spAutoFit/>
          </a:bodyPr>
          <a:lstStyle/>
          <a:p>
            <a:pPr algn="ctr"/>
            <a:fld id="{0C913308-F349-4B6D-A68A-DD1791B4A57B}" type="slidenum">
              <a:rPr lang="zh-CN" altLang="en-US" sz="1333" b="1" smtClean="0">
                <a:solidFill>
                  <a:schemeClr val="bg1"/>
                </a:solidFill>
              </a:rPr>
              <a:pPr algn="ctr"/>
              <a:t>‹#›</a:t>
            </a:fld>
            <a:endParaRPr lang="zh-CN" altLang="en-US" sz="1333" b="1" dirty="0">
              <a:solidFill>
                <a:schemeClr val="bg1"/>
              </a:solidFill>
            </a:endParaRPr>
          </a:p>
        </p:txBody>
      </p:sp>
      <p:sp>
        <p:nvSpPr>
          <p:cNvPr id="6" name="TextBox 5"/>
          <p:cNvSpPr txBox="1"/>
          <p:nvPr userDrawn="1"/>
        </p:nvSpPr>
        <p:spPr>
          <a:xfrm>
            <a:off x="8309835" y="6497109"/>
            <a:ext cx="3354784" cy="410363"/>
          </a:xfrm>
          <a:prstGeom prst="rect">
            <a:avLst/>
          </a:prstGeom>
          <a:noFill/>
        </p:spPr>
        <p:txBody>
          <a:bodyPr wrap="square" lIns="162556" tIns="81277" rIns="162556" bIns="81277" rtlCol="0">
            <a:spAutoFit/>
          </a:bodyPr>
          <a:lstStyle/>
          <a:p>
            <a:pPr algn="ctr"/>
            <a:r>
              <a:rPr lang="zh-CN" altLang="en-US" sz="1600" b="0" dirty="0"/>
              <a:t>单击此处添加您的</a:t>
            </a:r>
            <a:r>
              <a:rPr lang="zh-CN" altLang="en-US" sz="1600" b="0" dirty="0">
                <a:solidFill>
                  <a:srgbClr val="A87635"/>
                </a:solidFill>
              </a:rPr>
              <a:t>课题名称</a:t>
            </a:r>
          </a:p>
        </p:txBody>
      </p:sp>
    </p:spTree>
    <p:extLst>
      <p:ext uri="{BB962C8B-B14F-4D97-AF65-F5344CB8AC3E}">
        <p14:creationId xmlns:p14="http://schemas.microsoft.com/office/powerpoint/2010/main" val="374226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872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41672"/>
            <a:ext cx="12192000" cy="6899672"/>
          </a:xfrm>
          <a:prstGeom prst="rect">
            <a:avLst/>
          </a:prstGeom>
          <a:gradFill flip="none" rotWithShape="1">
            <a:gsLst>
              <a:gs pos="51300">
                <a:schemeClr val="bg1">
                  <a:lumMod val="95000"/>
                </a:schemeClr>
              </a:gs>
              <a:gs pos="100000">
                <a:schemeClr val="bg1">
                  <a:lumMod val="8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438401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jpe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文本框 4"/>
          <p:cNvSpPr txBox="1"/>
          <p:nvPr/>
        </p:nvSpPr>
        <p:spPr>
          <a:xfrm>
            <a:off x="451451" y="3517557"/>
            <a:ext cx="8244967"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4800" b="1" dirty="0">
                <a:solidFill>
                  <a:prstClr val="black"/>
                </a:solidFill>
              </a:rPr>
              <a:t>基于</a:t>
            </a:r>
            <a:r>
              <a:rPr lang="en-US" altLang="zh-CN" sz="4800" b="1" dirty="0" err="1">
                <a:solidFill>
                  <a:prstClr val="black"/>
                </a:solidFill>
              </a:rPr>
              <a:t>Vue+SSM+Mysql</a:t>
            </a:r>
            <a:r>
              <a:rPr lang="zh-CN" altLang="en-US" sz="4800" b="1" dirty="0">
                <a:solidFill>
                  <a:prstClr val="black"/>
                </a:solidFill>
              </a:rPr>
              <a:t>的校园寝室服务小程序的设计与开发 </a:t>
            </a:r>
            <a:endParaRPr lang="zh-CN" altLang="en-US" sz="4800" b="1" dirty="0">
              <a:solidFill>
                <a:prstClr val="black"/>
              </a:solidFill>
              <a:latin typeface="Arial"/>
              <a:ea typeface="微软雅黑"/>
            </a:endParaRPr>
          </a:p>
        </p:txBody>
      </p:sp>
      <p:sp>
        <p:nvSpPr>
          <p:cNvPr id="517" name="文本框 16"/>
          <p:cNvSpPr txBox="1"/>
          <p:nvPr/>
        </p:nvSpPr>
        <p:spPr>
          <a:xfrm>
            <a:off x="451451" y="5828337"/>
            <a:ext cx="2207325" cy="4205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2133" dirty="0">
                <a:solidFill>
                  <a:prstClr val="black"/>
                </a:solidFill>
                <a:latin typeface="Arial"/>
                <a:ea typeface="微软雅黑"/>
              </a:rPr>
              <a:t>导师：胡兴桥</a:t>
            </a:r>
          </a:p>
        </p:txBody>
      </p:sp>
      <p:sp>
        <p:nvSpPr>
          <p:cNvPr id="518" name="文本框 16"/>
          <p:cNvSpPr txBox="1"/>
          <p:nvPr/>
        </p:nvSpPr>
        <p:spPr>
          <a:xfrm>
            <a:off x="3363974" y="5828337"/>
            <a:ext cx="2482387" cy="4205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2133" dirty="0">
                <a:solidFill>
                  <a:prstClr val="black"/>
                </a:solidFill>
                <a:latin typeface="Arial"/>
                <a:ea typeface="微软雅黑"/>
              </a:rPr>
              <a:t>答辩人：王淑慧</a:t>
            </a:r>
          </a:p>
        </p:txBody>
      </p:sp>
      <p:grpSp>
        <p:nvGrpSpPr>
          <p:cNvPr id="15" name="Group 13"/>
          <p:cNvGrpSpPr>
            <a:grpSpLocks noChangeAspect="1"/>
          </p:cNvGrpSpPr>
          <p:nvPr/>
        </p:nvGrpSpPr>
        <p:grpSpPr bwMode="auto">
          <a:xfrm>
            <a:off x="7986912" y="807204"/>
            <a:ext cx="781049" cy="776816"/>
            <a:chOff x="2695" y="1435"/>
            <a:chExt cx="369" cy="367"/>
          </a:xfrm>
        </p:grpSpPr>
        <p:sp>
          <p:nvSpPr>
            <p:cNvPr id="17"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9"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20" name="Group 19"/>
          <p:cNvGrpSpPr>
            <a:grpSpLocks noChangeAspect="1"/>
          </p:cNvGrpSpPr>
          <p:nvPr/>
        </p:nvGrpSpPr>
        <p:grpSpPr bwMode="auto">
          <a:xfrm>
            <a:off x="7324976" y="1699112"/>
            <a:ext cx="1735405" cy="1729888"/>
            <a:chOff x="2566" y="1306"/>
            <a:chExt cx="629" cy="627"/>
          </a:xfrm>
          <a:solidFill>
            <a:srgbClr val="D7B768"/>
          </a:solidFill>
        </p:grpSpPr>
        <p:sp>
          <p:nvSpPr>
            <p:cNvPr id="22" name="Freeform 20"/>
            <p:cNvSpPr>
              <a:spLocks noEditPoints="1"/>
            </p:cNvSpPr>
            <p:nvPr/>
          </p:nvSpPr>
          <p:spPr bwMode="auto">
            <a:xfrm>
              <a:off x="2566" y="1306"/>
              <a:ext cx="629" cy="627"/>
            </a:xfrm>
            <a:custGeom>
              <a:avLst/>
              <a:gdLst>
                <a:gd name="T0" fmla="*/ 198 w 266"/>
                <a:gd name="T1" fmla="*/ 16 h 265"/>
                <a:gd name="T2" fmla="*/ 169 w 266"/>
                <a:gd name="T3" fmla="*/ 26 h 265"/>
                <a:gd name="T4" fmla="*/ 147 w 266"/>
                <a:gd name="T5" fmla="*/ 0 h 265"/>
                <a:gd name="T6" fmla="*/ 127 w 266"/>
                <a:gd name="T7" fmla="*/ 20 h 265"/>
                <a:gd name="T8" fmla="*/ 96 w 266"/>
                <a:gd name="T9" fmla="*/ 4 h 265"/>
                <a:gd name="T10" fmla="*/ 82 w 266"/>
                <a:gd name="T11" fmla="*/ 32 h 265"/>
                <a:gd name="T12" fmla="*/ 48 w 266"/>
                <a:gd name="T13" fmla="*/ 29 h 265"/>
                <a:gd name="T14" fmla="*/ 49 w 266"/>
                <a:gd name="T15" fmla="*/ 57 h 265"/>
                <a:gd name="T16" fmla="*/ 16 w 266"/>
                <a:gd name="T17" fmla="*/ 67 h 265"/>
                <a:gd name="T18" fmla="*/ 27 w 266"/>
                <a:gd name="T19" fmla="*/ 94 h 265"/>
                <a:gd name="T20" fmla="*/ 0 w 266"/>
                <a:gd name="T21" fmla="*/ 116 h 265"/>
                <a:gd name="T22" fmla="*/ 20 w 266"/>
                <a:gd name="T23" fmla="*/ 138 h 265"/>
                <a:gd name="T24" fmla="*/ 4 w 266"/>
                <a:gd name="T25" fmla="*/ 168 h 265"/>
                <a:gd name="T26" fmla="*/ 30 w 266"/>
                <a:gd name="T27" fmla="*/ 180 h 265"/>
                <a:gd name="T28" fmla="*/ 27 w 266"/>
                <a:gd name="T29" fmla="*/ 214 h 265"/>
                <a:gd name="T30" fmla="*/ 57 w 266"/>
                <a:gd name="T31" fmla="*/ 216 h 265"/>
                <a:gd name="T32" fmla="*/ 67 w 266"/>
                <a:gd name="T33" fmla="*/ 249 h 265"/>
                <a:gd name="T34" fmla="*/ 96 w 266"/>
                <a:gd name="T35" fmla="*/ 240 h 265"/>
                <a:gd name="T36" fmla="*/ 118 w 266"/>
                <a:gd name="T37" fmla="*/ 265 h 265"/>
                <a:gd name="T38" fmla="*/ 139 w 266"/>
                <a:gd name="T39" fmla="*/ 246 h 265"/>
                <a:gd name="T40" fmla="*/ 169 w 266"/>
                <a:gd name="T41" fmla="*/ 261 h 265"/>
                <a:gd name="T42" fmla="*/ 185 w 266"/>
                <a:gd name="T43" fmla="*/ 235 h 265"/>
                <a:gd name="T44" fmla="*/ 217 w 266"/>
                <a:gd name="T45" fmla="*/ 236 h 265"/>
                <a:gd name="T46" fmla="*/ 218 w 266"/>
                <a:gd name="T47" fmla="*/ 209 h 265"/>
                <a:gd name="T48" fmla="*/ 249 w 266"/>
                <a:gd name="T49" fmla="*/ 198 h 265"/>
                <a:gd name="T50" fmla="*/ 241 w 266"/>
                <a:gd name="T51" fmla="*/ 171 h 265"/>
                <a:gd name="T52" fmla="*/ 266 w 266"/>
                <a:gd name="T53" fmla="*/ 149 h 265"/>
                <a:gd name="T54" fmla="*/ 247 w 266"/>
                <a:gd name="T55" fmla="*/ 126 h 265"/>
                <a:gd name="T56" fmla="*/ 261 w 266"/>
                <a:gd name="T57" fmla="*/ 97 h 265"/>
                <a:gd name="T58" fmla="*/ 236 w 266"/>
                <a:gd name="T59" fmla="*/ 84 h 265"/>
                <a:gd name="T60" fmla="*/ 239 w 266"/>
                <a:gd name="T61" fmla="*/ 51 h 265"/>
                <a:gd name="T62" fmla="*/ 208 w 266"/>
                <a:gd name="T63" fmla="*/ 48 h 265"/>
                <a:gd name="T64" fmla="*/ 217 w 266"/>
                <a:gd name="T65" fmla="*/ 189 h 265"/>
                <a:gd name="T66" fmla="*/ 48 w 266"/>
                <a:gd name="T67" fmla="*/ 76 h 265"/>
                <a:gd name="T68" fmla="*/ 217 w 266"/>
                <a:gd name="T69" fmla="*/ 18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265">
                  <a:moveTo>
                    <a:pt x="216" y="28"/>
                  </a:moveTo>
                  <a:cubicBezTo>
                    <a:pt x="198" y="16"/>
                    <a:pt x="198" y="16"/>
                    <a:pt x="198" y="16"/>
                  </a:cubicBezTo>
                  <a:cubicBezTo>
                    <a:pt x="182" y="31"/>
                    <a:pt x="182" y="31"/>
                    <a:pt x="182" y="31"/>
                  </a:cubicBezTo>
                  <a:cubicBezTo>
                    <a:pt x="178" y="29"/>
                    <a:pt x="174" y="27"/>
                    <a:pt x="169" y="26"/>
                  </a:cubicBezTo>
                  <a:cubicBezTo>
                    <a:pt x="168" y="4"/>
                    <a:pt x="168" y="4"/>
                    <a:pt x="168" y="4"/>
                  </a:cubicBezTo>
                  <a:cubicBezTo>
                    <a:pt x="147" y="0"/>
                    <a:pt x="147" y="0"/>
                    <a:pt x="147" y="0"/>
                  </a:cubicBezTo>
                  <a:cubicBezTo>
                    <a:pt x="138" y="20"/>
                    <a:pt x="138" y="20"/>
                    <a:pt x="138" y="20"/>
                  </a:cubicBezTo>
                  <a:cubicBezTo>
                    <a:pt x="134" y="20"/>
                    <a:pt x="130" y="20"/>
                    <a:pt x="127" y="20"/>
                  </a:cubicBezTo>
                  <a:cubicBezTo>
                    <a:pt x="117" y="0"/>
                    <a:pt x="117" y="0"/>
                    <a:pt x="117" y="0"/>
                  </a:cubicBezTo>
                  <a:cubicBezTo>
                    <a:pt x="96" y="4"/>
                    <a:pt x="96" y="4"/>
                    <a:pt x="96" y="4"/>
                  </a:cubicBezTo>
                  <a:cubicBezTo>
                    <a:pt x="95" y="26"/>
                    <a:pt x="95" y="26"/>
                    <a:pt x="95" y="26"/>
                  </a:cubicBezTo>
                  <a:cubicBezTo>
                    <a:pt x="91" y="28"/>
                    <a:pt x="86" y="30"/>
                    <a:pt x="82" y="32"/>
                  </a:cubicBezTo>
                  <a:cubicBezTo>
                    <a:pt x="65" y="17"/>
                    <a:pt x="65" y="17"/>
                    <a:pt x="65" y="17"/>
                  </a:cubicBezTo>
                  <a:cubicBezTo>
                    <a:pt x="48" y="29"/>
                    <a:pt x="48" y="29"/>
                    <a:pt x="48" y="29"/>
                  </a:cubicBezTo>
                  <a:cubicBezTo>
                    <a:pt x="56" y="50"/>
                    <a:pt x="56" y="50"/>
                    <a:pt x="56" y="50"/>
                  </a:cubicBezTo>
                  <a:cubicBezTo>
                    <a:pt x="53" y="52"/>
                    <a:pt x="51" y="55"/>
                    <a:pt x="49" y="57"/>
                  </a:cubicBezTo>
                  <a:cubicBezTo>
                    <a:pt x="28" y="49"/>
                    <a:pt x="28" y="49"/>
                    <a:pt x="28" y="49"/>
                  </a:cubicBezTo>
                  <a:cubicBezTo>
                    <a:pt x="16" y="67"/>
                    <a:pt x="16" y="67"/>
                    <a:pt x="16" y="67"/>
                  </a:cubicBezTo>
                  <a:cubicBezTo>
                    <a:pt x="31" y="84"/>
                    <a:pt x="31" y="84"/>
                    <a:pt x="31" y="84"/>
                  </a:cubicBezTo>
                  <a:cubicBezTo>
                    <a:pt x="29" y="87"/>
                    <a:pt x="28" y="91"/>
                    <a:pt x="27" y="94"/>
                  </a:cubicBezTo>
                  <a:cubicBezTo>
                    <a:pt x="4" y="95"/>
                    <a:pt x="4" y="95"/>
                    <a:pt x="4" y="95"/>
                  </a:cubicBezTo>
                  <a:cubicBezTo>
                    <a:pt x="0" y="116"/>
                    <a:pt x="0" y="116"/>
                    <a:pt x="0" y="116"/>
                  </a:cubicBezTo>
                  <a:cubicBezTo>
                    <a:pt x="20" y="126"/>
                    <a:pt x="20" y="126"/>
                    <a:pt x="20" y="126"/>
                  </a:cubicBezTo>
                  <a:cubicBezTo>
                    <a:pt x="20" y="130"/>
                    <a:pt x="20" y="134"/>
                    <a:pt x="20" y="138"/>
                  </a:cubicBezTo>
                  <a:cubicBezTo>
                    <a:pt x="0" y="147"/>
                    <a:pt x="0" y="147"/>
                    <a:pt x="0" y="147"/>
                  </a:cubicBezTo>
                  <a:cubicBezTo>
                    <a:pt x="4" y="168"/>
                    <a:pt x="4" y="168"/>
                    <a:pt x="4" y="168"/>
                  </a:cubicBezTo>
                  <a:cubicBezTo>
                    <a:pt x="26" y="169"/>
                    <a:pt x="26" y="169"/>
                    <a:pt x="26" y="169"/>
                  </a:cubicBezTo>
                  <a:cubicBezTo>
                    <a:pt x="27" y="173"/>
                    <a:pt x="29" y="176"/>
                    <a:pt x="30" y="180"/>
                  </a:cubicBezTo>
                  <a:cubicBezTo>
                    <a:pt x="15" y="196"/>
                    <a:pt x="15" y="196"/>
                    <a:pt x="15" y="196"/>
                  </a:cubicBezTo>
                  <a:cubicBezTo>
                    <a:pt x="27" y="214"/>
                    <a:pt x="27" y="214"/>
                    <a:pt x="27" y="214"/>
                  </a:cubicBezTo>
                  <a:cubicBezTo>
                    <a:pt x="48" y="207"/>
                    <a:pt x="48" y="207"/>
                    <a:pt x="48" y="207"/>
                  </a:cubicBezTo>
                  <a:cubicBezTo>
                    <a:pt x="51" y="210"/>
                    <a:pt x="54" y="213"/>
                    <a:pt x="57" y="216"/>
                  </a:cubicBezTo>
                  <a:cubicBezTo>
                    <a:pt x="49" y="237"/>
                    <a:pt x="49" y="237"/>
                    <a:pt x="49" y="237"/>
                  </a:cubicBezTo>
                  <a:cubicBezTo>
                    <a:pt x="67" y="249"/>
                    <a:pt x="67" y="249"/>
                    <a:pt x="67" y="249"/>
                  </a:cubicBezTo>
                  <a:cubicBezTo>
                    <a:pt x="83" y="234"/>
                    <a:pt x="83" y="234"/>
                    <a:pt x="83" y="234"/>
                  </a:cubicBezTo>
                  <a:cubicBezTo>
                    <a:pt x="87" y="237"/>
                    <a:pt x="92" y="238"/>
                    <a:pt x="96" y="240"/>
                  </a:cubicBezTo>
                  <a:cubicBezTo>
                    <a:pt x="97" y="261"/>
                    <a:pt x="97" y="261"/>
                    <a:pt x="97" y="261"/>
                  </a:cubicBezTo>
                  <a:cubicBezTo>
                    <a:pt x="118" y="265"/>
                    <a:pt x="118" y="265"/>
                    <a:pt x="118" y="265"/>
                  </a:cubicBezTo>
                  <a:cubicBezTo>
                    <a:pt x="127" y="246"/>
                    <a:pt x="127" y="246"/>
                    <a:pt x="127" y="246"/>
                  </a:cubicBezTo>
                  <a:cubicBezTo>
                    <a:pt x="131" y="246"/>
                    <a:pt x="135" y="247"/>
                    <a:pt x="139" y="246"/>
                  </a:cubicBezTo>
                  <a:cubicBezTo>
                    <a:pt x="148" y="265"/>
                    <a:pt x="148" y="265"/>
                    <a:pt x="148" y="265"/>
                  </a:cubicBezTo>
                  <a:cubicBezTo>
                    <a:pt x="169" y="261"/>
                    <a:pt x="169" y="261"/>
                    <a:pt x="169" y="261"/>
                  </a:cubicBezTo>
                  <a:cubicBezTo>
                    <a:pt x="170" y="241"/>
                    <a:pt x="170" y="241"/>
                    <a:pt x="170" y="241"/>
                  </a:cubicBezTo>
                  <a:cubicBezTo>
                    <a:pt x="175" y="239"/>
                    <a:pt x="180" y="237"/>
                    <a:pt x="185" y="235"/>
                  </a:cubicBezTo>
                  <a:cubicBezTo>
                    <a:pt x="200" y="248"/>
                    <a:pt x="200" y="248"/>
                    <a:pt x="200" y="248"/>
                  </a:cubicBezTo>
                  <a:cubicBezTo>
                    <a:pt x="217" y="236"/>
                    <a:pt x="217" y="236"/>
                    <a:pt x="217" y="236"/>
                  </a:cubicBezTo>
                  <a:cubicBezTo>
                    <a:pt x="210" y="217"/>
                    <a:pt x="210" y="217"/>
                    <a:pt x="210" y="217"/>
                  </a:cubicBezTo>
                  <a:cubicBezTo>
                    <a:pt x="213" y="214"/>
                    <a:pt x="216" y="212"/>
                    <a:pt x="218" y="209"/>
                  </a:cubicBezTo>
                  <a:cubicBezTo>
                    <a:pt x="238" y="216"/>
                    <a:pt x="238" y="216"/>
                    <a:pt x="238" y="216"/>
                  </a:cubicBezTo>
                  <a:cubicBezTo>
                    <a:pt x="249" y="198"/>
                    <a:pt x="249" y="198"/>
                    <a:pt x="249" y="198"/>
                  </a:cubicBezTo>
                  <a:cubicBezTo>
                    <a:pt x="236" y="183"/>
                    <a:pt x="236" y="183"/>
                    <a:pt x="236" y="183"/>
                  </a:cubicBezTo>
                  <a:cubicBezTo>
                    <a:pt x="238" y="179"/>
                    <a:pt x="239" y="175"/>
                    <a:pt x="241" y="171"/>
                  </a:cubicBezTo>
                  <a:cubicBezTo>
                    <a:pt x="261" y="170"/>
                    <a:pt x="261" y="170"/>
                    <a:pt x="261" y="170"/>
                  </a:cubicBezTo>
                  <a:cubicBezTo>
                    <a:pt x="266" y="149"/>
                    <a:pt x="266" y="149"/>
                    <a:pt x="266" y="149"/>
                  </a:cubicBezTo>
                  <a:cubicBezTo>
                    <a:pt x="247" y="140"/>
                    <a:pt x="247" y="140"/>
                    <a:pt x="247" y="140"/>
                  </a:cubicBezTo>
                  <a:cubicBezTo>
                    <a:pt x="247" y="135"/>
                    <a:pt x="247" y="131"/>
                    <a:pt x="247" y="126"/>
                  </a:cubicBezTo>
                  <a:cubicBezTo>
                    <a:pt x="266" y="118"/>
                    <a:pt x="266" y="118"/>
                    <a:pt x="266" y="118"/>
                  </a:cubicBezTo>
                  <a:cubicBezTo>
                    <a:pt x="261" y="97"/>
                    <a:pt x="261" y="97"/>
                    <a:pt x="261" y="97"/>
                  </a:cubicBezTo>
                  <a:cubicBezTo>
                    <a:pt x="241" y="96"/>
                    <a:pt x="241" y="96"/>
                    <a:pt x="241" y="96"/>
                  </a:cubicBezTo>
                  <a:cubicBezTo>
                    <a:pt x="239" y="92"/>
                    <a:pt x="238" y="88"/>
                    <a:pt x="236" y="84"/>
                  </a:cubicBezTo>
                  <a:cubicBezTo>
                    <a:pt x="250" y="69"/>
                    <a:pt x="250" y="69"/>
                    <a:pt x="250" y="69"/>
                  </a:cubicBezTo>
                  <a:cubicBezTo>
                    <a:pt x="239" y="51"/>
                    <a:pt x="239" y="51"/>
                    <a:pt x="239" y="51"/>
                  </a:cubicBezTo>
                  <a:cubicBezTo>
                    <a:pt x="218" y="58"/>
                    <a:pt x="218" y="58"/>
                    <a:pt x="218" y="58"/>
                  </a:cubicBezTo>
                  <a:cubicBezTo>
                    <a:pt x="215" y="55"/>
                    <a:pt x="212" y="51"/>
                    <a:pt x="208" y="48"/>
                  </a:cubicBezTo>
                  <a:lnTo>
                    <a:pt x="216" y="28"/>
                  </a:lnTo>
                  <a:close/>
                  <a:moveTo>
                    <a:pt x="217" y="189"/>
                  </a:moveTo>
                  <a:cubicBezTo>
                    <a:pt x="186" y="236"/>
                    <a:pt x="123" y="249"/>
                    <a:pt x="76" y="217"/>
                  </a:cubicBezTo>
                  <a:cubicBezTo>
                    <a:pt x="29" y="186"/>
                    <a:pt x="16" y="122"/>
                    <a:pt x="48" y="76"/>
                  </a:cubicBezTo>
                  <a:cubicBezTo>
                    <a:pt x="79" y="29"/>
                    <a:pt x="143" y="16"/>
                    <a:pt x="189" y="48"/>
                  </a:cubicBezTo>
                  <a:cubicBezTo>
                    <a:pt x="236" y="79"/>
                    <a:pt x="249" y="143"/>
                    <a:pt x="2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23" name="Freeform 21"/>
            <p:cNvSpPr>
              <a:spLocks noEditPoints="1"/>
            </p:cNvSpPr>
            <p:nvPr/>
          </p:nvSpPr>
          <p:spPr bwMode="auto">
            <a:xfrm>
              <a:off x="2630" y="1370"/>
              <a:ext cx="499" cy="499"/>
            </a:xfrm>
            <a:custGeom>
              <a:avLst/>
              <a:gdLst>
                <a:gd name="T0" fmla="*/ 54 w 211"/>
                <a:gd name="T1" fmla="*/ 183 h 211"/>
                <a:gd name="T2" fmla="*/ 157 w 211"/>
                <a:gd name="T3" fmla="*/ 28 h 211"/>
                <a:gd name="T4" fmla="*/ 76 w 211"/>
                <a:gd name="T5" fmla="*/ 55 h 211"/>
                <a:gd name="T6" fmla="*/ 91 w 211"/>
                <a:gd name="T7" fmla="*/ 36 h 211"/>
                <a:gd name="T8" fmla="*/ 112 w 211"/>
                <a:gd name="T9" fmla="*/ 48 h 211"/>
                <a:gd name="T10" fmla="*/ 95 w 211"/>
                <a:gd name="T11" fmla="*/ 54 h 211"/>
                <a:gd name="T12" fmla="*/ 76 w 211"/>
                <a:gd name="T13" fmla="*/ 55 h 211"/>
                <a:gd name="T14" fmla="*/ 138 w 211"/>
                <a:gd name="T15" fmla="*/ 127 h 211"/>
                <a:gd name="T16" fmla="*/ 75 w 211"/>
                <a:gd name="T17" fmla="*/ 85 h 211"/>
                <a:gd name="T18" fmla="*/ 43 w 211"/>
                <a:gd name="T19" fmla="*/ 79 h 211"/>
                <a:gd name="T20" fmla="*/ 56 w 211"/>
                <a:gd name="T21" fmla="*/ 57 h 211"/>
                <a:gd name="T22" fmla="*/ 71 w 211"/>
                <a:gd name="T23" fmla="*/ 69 h 211"/>
                <a:gd name="T24" fmla="*/ 59 w 211"/>
                <a:gd name="T25" fmla="*/ 87 h 211"/>
                <a:gd name="T26" fmla="*/ 43 w 211"/>
                <a:gd name="T27" fmla="*/ 79 h 211"/>
                <a:gd name="T28" fmla="*/ 35 w 211"/>
                <a:gd name="T29" fmla="*/ 120 h 211"/>
                <a:gd name="T30" fmla="*/ 47 w 211"/>
                <a:gd name="T31" fmla="*/ 98 h 211"/>
                <a:gd name="T32" fmla="*/ 54 w 211"/>
                <a:gd name="T33" fmla="*/ 115 h 211"/>
                <a:gd name="T34" fmla="*/ 55 w 211"/>
                <a:gd name="T35" fmla="*/ 135 h 211"/>
                <a:gd name="T36" fmla="*/ 79 w 211"/>
                <a:gd name="T37" fmla="*/ 168 h 211"/>
                <a:gd name="T38" fmla="*/ 57 w 211"/>
                <a:gd name="T39" fmla="*/ 155 h 211"/>
                <a:gd name="T40" fmla="*/ 69 w 211"/>
                <a:gd name="T41" fmla="*/ 140 h 211"/>
                <a:gd name="T42" fmla="*/ 87 w 211"/>
                <a:gd name="T43" fmla="*/ 152 h 211"/>
                <a:gd name="T44" fmla="*/ 79 w 211"/>
                <a:gd name="T45" fmla="*/ 168 h 211"/>
                <a:gd name="T46" fmla="*/ 129 w 211"/>
                <a:gd name="T47" fmla="*/ 169 h 211"/>
                <a:gd name="T48" fmla="*/ 105 w 211"/>
                <a:gd name="T49" fmla="*/ 175 h 211"/>
                <a:gd name="T50" fmla="*/ 103 w 211"/>
                <a:gd name="T51" fmla="*/ 156 h 211"/>
                <a:gd name="T52" fmla="*/ 123 w 211"/>
                <a:gd name="T53" fmla="*/ 152 h 211"/>
                <a:gd name="T54" fmla="*/ 168 w 211"/>
                <a:gd name="T55" fmla="*/ 132 h 211"/>
                <a:gd name="T56" fmla="*/ 155 w 211"/>
                <a:gd name="T57" fmla="*/ 154 h 211"/>
                <a:gd name="T58" fmla="*/ 140 w 211"/>
                <a:gd name="T59" fmla="*/ 142 h 211"/>
                <a:gd name="T60" fmla="*/ 152 w 211"/>
                <a:gd name="T61" fmla="*/ 124 h 211"/>
                <a:gd name="T62" fmla="*/ 168 w 211"/>
                <a:gd name="T63" fmla="*/ 132 h 211"/>
                <a:gd name="T64" fmla="*/ 175 w 211"/>
                <a:gd name="T65" fmla="*/ 92 h 211"/>
                <a:gd name="T66" fmla="*/ 163 w 211"/>
                <a:gd name="T67" fmla="*/ 114 h 211"/>
                <a:gd name="T68" fmla="*/ 157 w 211"/>
                <a:gd name="T69" fmla="*/ 97 h 211"/>
                <a:gd name="T70" fmla="*/ 156 w 211"/>
                <a:gd name="T71" fmla="*/ 77 h 211"/>
                <a:gd name="T72" fmla="*/ 151 w 211"/>
                <a:gd name="T73" fmla="*/ 71 h 211"/>
                <a:gd name="T74" fmla="*/ 135 w 211"/>
                <a:gd name="T75" fmla="*/ 64 h 211"/>
                <a:gd name="T76" fmla="*/ 120 w 211"/>
                <a:gd name="T77" fmla="*/ 50 h 211"/>
                <a:gd name="T78" fmla="*/ 145 w 211"/>
                <a:gd name="T79" fmla="*/ 47 h 211"/>
                <a:gd name="T80" fmla="*/ 151 w 211"/>
                <a:gd name="T81" fmla="*/ 7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211">
                  <a:moveTo>
                    <a:pt x="28" y="54"/>
                  </a:moveTo>
                  <a:cubicBezTo>
                    <a:pt x="0" y="96"/>
                    <a:pt x="11" y="154"/>
                    <a:pt x="54" y="183"/>
                  </a:cubicBezTo>
                  <a:cubicBezTo>
                    <a:pt x="96" y="211"/>
                    <a:pt x="154" y="200"/>
                    <a:pt x="183" y="157"/>
                  </a:cubicBezTo>
                  <a:cubicBezTo>
                    <a:pt x="211" y="115"/>
                    <a:pt x="200" y="57"/>
                    <a:pt x="157" y="28"/>
                  </a:cubicBezTo>
                  <a:cubicBezTo>
                    <a:pt x="115" y="0"/>
                    <a:pt x="57" y="11"/>
                    <a:pt x="28" y="54"/>
                  </a:cubicBezTo>
                  <a:close/>
                  <a:moveTo>
                    <a:pt x="76" y="55"/>
                  </a:moveTo>
                  <a:cubicBezTo>
                    <a:pt x="72" y="45"/>
                    <a:pt x="79" y="41"/>
                    <a:pt x="79" y="41"/>
                  </a:cubicBezTo>
                  <a:cubicBezTo>
                    <a:pt x="79" y="41"/>
                    <a:pt x="84" y="37"/>
                    <a:pt x="91" y="36"/>
                  </a:cubicBezTo>
                  <a:cubicBezTo>
                    <a:pt x="99" y="34"/>
                    <a:pt x="103" y="35"/>
                    <a:pt x="103" y="35"/>
                  </a:cubicBezTo>
                  <a:cubicBezTo>
                    <a:pt x="103" y="35"/>
                    <a:pt x="111" y="36"/>
                    <a:pt x="112" y="48"/>
                  </a:cubicBezTo>
                  <a:cubicBezTo>
                    <a:pt x="114" y="58"/>
                    <a:pt x="106" y="54"/>
                    <a:pt x="106" y="54"/>
                  </a:cubicBezTo>
                  <a:cubicBezTo>
                    <a:pt x="106" y="54"/>
                    <a:pt x="103" y="53"/>
                    <a:pt x="95" y="54"/>
                  </a:cubicBezTo>
                  <a:cubicBezTo>
                    <a:pt x="88" y="56"/>
                    <a:pt x="85" y="59"/>
                    <a:pt x="85" y="59"/>
                  </a:cubicBezTo>
                  <a:cubicBezTo>
                    <a:pt x="85" y="59"/>
                    <a:pt x="79" y="64"/>
                    <a:pt x="76" y="55"/>
                  </a:cubicBezTo>
                  <a:close/>
                  <a:moveTo>
                    <a:pt x="128" y="75"/>
                  </a:moveTo>
                  <a:cubicBezTo>
                    <a:pt x="145" y="86"/>
                    <a:pt x="150" y="110"/>
                    <a:pt x="138" y="127"/>
                  </a:cubicBezTo>
                  <a:cubicBezTo>
                    <a:pt x="127" y="145"/>
                    <a:pt x="103" y="149"/>
                    <a:pt x="85" y="138"/>
                  </a:cubicBezTo>
                  <a:cubicBezTo>
                    <a:pt x="68" y="126"/>
                    <a:pt x="63" y="102"/>
                    <a:pt x="75" y="85"/>
                  </a:cubicBezTo>
                  <a:cubicBezTo>
                    <a:pt x="87" y="67"/>
                    <a:pt x="110" y="63"/>
                    <a:pt x="128" y="75"/>
                  </a:cubicBezTo>
                  <a:close/>
                  <a:moveTo>
                    <a:pt x="43" y="79"/>
                  </a:moveTo>
                  <a:cubicBezTo>
                    <a:pt x="43" y="79"/>
                    <a:pt x="44" y="72"/>
                    <a:pt x="48" y="67"/>
                  </a:cubicBezTo>
                  <a:cubicBezTo>
                    <a:pt x="52" y="60"/>
                    <a:pt x="56" y="57"/>
                    <a:pt x="56" y="57"/>
                  </a:cubicBezTo>
                  <a:cubicBezTo>
                    <a:pt x="56" y="57"/>
                    <a:pt x="62" y="52"/>
                    <a:pt x="72" y="60"/>
                  </a:cubicBezTo>
                  <a:cubicBezTo>
                    <a:pt x="79" y="66"/>
                    <a:pt x="71" y="69"/>
                    <a:pt x="71" y="69"/>
                  </a:cubicBezTo>
                  <a:cubicBezTo>
                    <a:pt x="71" y="69"/>
                    <a:pt x="68" y="70"/>
                    <a:pt x="64" y="76"/>
                  </a:cubicBezTo>
                  <a:cubicBezTo>
                    <a:pt x="59" y="83"/>
                    <a:pt x="59" y="87"/>
                    <a:pt x="59" y="87"/>
                  </a:cubicBezTo>
                  <a:cubicBezTo>
                    <a:pt x="59" y="87"/>
                    <a:pt x="59" y="95"/>
                    <a:pt x="51" y="91"/>
                  </a:cubicBezTo>
                  <a:cubicBezTo>
                    <a:pt x="41" y="86"/>
                    <a:pt x="43" y="79"/>
                    <a:pt x="43" y="79"/>
                  </a:cubicBezTo>
                  <a:close/>
                  <a:moveTo>
                    <a:pt x="40" y="132"/>
                  </a:moveTo>
                  <a:cubicBezTo>
                    <a:pt x="40" y="132"/>
                    <a:pt x="36" y="126"/>
                    <a:pt x="35" y="120"/>
                  </a:cubicBezTo>
                  <a:cubicBezTo>
                    <a:pt x="34" y="112"/>
                    <a:pt x="35" y="107"/>
                    <a:pt x="35" y="107"/>
                  </a:cubicBezTo>
                  <a:cubicBezTo>
                    <a:pt x="35" y="107"/>
                    <a:pt x="35" y="100"/>
                    <a:pt x="47" y="98"/>
                  </a:cubicBezTo>
                  <a:cubicBezTo>
                    <a:pt x="57" y="97"/>
                    <a:pt x="53" y="105"/>
                    <a:pt x="53" y="105"/>
                  </a:cubicBezTo>
                  <a:cubicBezTo>
                    <a:pt x="53" y="105"/>
                    <a:pt x="52" y="107"/>
                    <a:pt x="54" y="115"/>
                  </a:cubicBezTo>
                  <a:cubicBezTo>
                    <a:pt x="55" y="123"/>
                    <a:pt x="58" y="126"/>
                    <a:pt x="58" y="126"/>
                  </a:cubicBezTo>
                  <a:cubicBezTo>
                    <a:pt x="58" y="126"/>
                    <a:pt x="63" y="132"/>
                    <a:pt x="55" y="135"/>
                  </a:cubicBezTo>
                  <a:cubicBezTo>
                    <a:pt x="44" y="139"/>
                    <a:pt x="40" y="132"/>
                    <a:pt x="40" y="132"/>
                  </a:cubicBezTo>
                  <a:close/>
                  <a:moveTo>
                    <a:pt x="79" y="168"/>
                  </a:moveTo>
                  <a:cubicBezTo>
                    <a:pt x="79" y="168"/>
                    <a:pt x="72" y="167"/>
                    <a:pt x="67" y="164"/>
                  </a:cubicBezTo>
                  <a:cubicBezTo>
                    <a:pt x="60" y="159"/>
                    <a:pt x="57" y="155"/>
                    <a:pt x="57" y="155"/>
                  </a:cubicBezTo>
                  <a:cubicBezTo>
                    <a:pt x="57" y="155"/>
                    <a:pt x="53" y="149"/>
                    <a:pt x="60" y="140"/>
                  </a:cubicBezTo>
                  <a:cubicBezTo>
                    <a:pt x="66" y="132"/>
                    <a:pt x="69" y="140"/>
                    <a:pt x="69" y="140"/>
                  </a:cubicBezTo>
                  <a:cubicBezTo>
                    <a:pt x="69" y="140"/>
                    <a:pt x="70" y="143"/>
                    <a:pt x="77" y="147"/>
                  </a:cubicBezTo>
                  <a:cubicBezTo>
                    <a:pt x="83" y="152"/>
                    <a:pt x="87" y="152"/>
                    <a:pt x="87" y="152"/>
                  </a:cubicBezTo>
                  <a:cubicBezTo>
                    <a:pt x="87" y="152"/>
                    <a:pt x="95" y="153"/>
                    <a:pt x="91" y="160"/>
                  </a:cubicBezTo>
                  <a:cubicBezTo>
                    <a:pt x="86" y="170"/>
                    <a:pt x="79" y="168"/>
                    <a:pt x="79" y="168"/>
                  </a:cubicBezTo>
                  <a:close/>
                  <a:moveTo>
                    <a:pt x="133" y="155"/>
                  </a:moveTo>
                  <a:cubicBezTo>
                    <a:pt x="136" y="165"/>
                    <a:pt x="129" y="169"/>
                    <a:pt x="129" y="169"/>
                  </a:cubicBezTo>
                  <a:cubicBezTo>
                    <a:pt x="129" y="169"/>
                    <a:pt x="124" y="173"/>
                    <a:pt x="118" y="174"/>
                  </a:cubicBezTo>
                  <a:cubicBezTo>
                    <a:pt x="110" y="176"/>
                    <a:pt x="105" y="175"/>
                    <a:pt x="105" y="175"/>
                  </a:cubicBezTo>
                  <a:cubicBezTo>
                    <a:pt x="105" y="175"/>
                    <a:pt x="98" y="174"/>
                    <a:pt x="96" y="162"/>
                  </a:cubicBezTo>
                  <a:cubicBezTo>
                    <a:pt x="95" y="153"/>
                    <a:pt x="103" y="156"/>
                    <a:pt x="103" y="156"/>
                  </a:cubicBezTo>
                  <a:cubicBezTo>
                    <a:pt x="103" y="156"/>
                    <a:pt x="105" y="157"/>
                    <a:pt x="113" y="156"/>
                  </a:cubicBezTo>
                  <a:cubicBezTo>
                    <a:pt x="121" y="154"/>
                    <a:pt x="123" y="152"/>
                    <a:pt x="123" y="152"/>
                  </a:cubicBezTo>
                  <a:cubicBezTo>
                    <a:pt x="123" y="152"/>
                    <a:pt x="130" y="147"/>
                    <a:pt x="133" y="155"/>
                  </a:cubicBezTo>
                  <a:close/>
                  <a:moveTo>
                    <a:pt x="168" y="132"/>
                  </a:moveTo>
                  <a:cubicBezTo>
                    <a:pt x="168" y="132"/>
                    <a:pt x="167" y="139"/>
                    <a:pt x="164" y="144"/>
                  </a:cubicBezTo>
                  <a:cubicBezTo>
                    <a:pt x="159" y="151"/>
                    <a:pt x="155" y="154"/>
                    <a:pt x="155" y="154"/>
                  </a:cubicBezTo>
                  <a:cubicBezTo>
                    <a:pt x="155" y="154"/>
                    <a:pt x="150" y="158"/>
                    <a:pt x="140" y="151"/>
                  </a:cubicBezTo>
                  <a:cubicBezTo>
                    <a:pt x="132" y="145"/>
                    <a:pt x="140" y="142"/>
                    <a:pt x="140" y="142"/>
                  </a:cubicBezTo>
                  <a:cubicBezTo>
                    <a:pt x="140" y="142"/>
                    <a:pt x="143" y="141"/>
                    <a:pt x="147" y="134"/>
                  </a:cubicBezTo>
                  <a:cubicBezTo>
                    <a:pt x="152" y="128"/>
                    <a:pt x="152" y="124"/>
                    <a:pt x="152" y="124"/>
                  </a:cubicBezTo>
                  <a:cubicBezTo>
                    <a:pt x="152" y="124"/>
                    <a:pt x="153" y="116"/>
                    <a:pt x="161" y="120"/>
                  </a:cubicBezTo>
                  <a:cubicBezTo>
                    <a:pt x="171" y="125"/>
                    <a:pt x="168" y="132"/>
                    <a:pt x="168" y="132"/>
                  </a:cubicBezTo>
                  <a:close/>
                  <a:moveTo>
                    <a:pt x="170" y="80"/>
                  </a:moveTo>
                  <a:cubicBezTo>
                    <a:pt x="170" y="80"/>
                    <a:pt x="174" y="86"/>
                    <a:pt x="175" y="92"/>
                  </a:cubicBezTo>
                  <a:cubicBezTo>
                    <a:pt x="177" y="100"/>
                    <a:pt x="176" y="105"/>
                    <a:pt x="176" y="105"/>
                  </a:cubicBezTo>
                  <a:cubicBezTo>
                    <a:pt x="176" y="105"/>
                    <a:pt x="175" y="112"/>
                    <a:pt x="163" y="114"/>
                  </a:cubicBezTo>
                  <a:cubicBezTo>
                    <a:pt x="154" y="115"/>
                    <a:pt x="157" y="107"/>
                    <a:pt x="157" y="107"/>
                  </a:cubicBezTo>
                  <a:cubicBezTo>
                    <a:pt x="157" y="107"/>
                    <a:pt x="159" y="105"/>
                    <a:pt x="157" y="97"/>
                  </a:cubicBezTo>
                  <a:cubicBezTo>
                    <a:pt x="156" y="89"/>
                    <a:pt x="153" y="86"/>
                    <a:pt x="153" y="86"/>
                  </a:cubicBezTo>
                  <a:cubicBezTo>
                    <a:pt x="153" y="86"/>
                    <a:pt x="148" y="80"/>
                    <a:pt x="156" y="77"/>
                  </a:cubicBezTo>
                  <a:cubicBezTo>
                    <a:pt x="166" y="73"/>
                    <a:pt x="170" y="80"/>
                    <a:pt x="170" y="80"/>
                  </a:cubicBezTo>
                  <a:close/>
                  <a:moveTo>
                    <a:pt x="151" y="71"/>
                  </a:moveTo>
                  <a:cubicBezTo>
                    <a:pt x="145" y="79"/>
                    <a:pt x="142" y="71"/>
                    <a:pt x="142" y="71"/>
                  </a:cubicBezTo>
                  <a:cubicBezTo>
                    <a:pt x="142" y="71"/>
                    <a:pt x="141" y="68"/>
                    <a:pt x="135" y="64"/>
                  </a:cubicBezTo>
                  <a:cubicBezTo>
                    <a:pt x="128" y="59"/>
                    <a:pt x="124" y="59"/>
                    <a:pt x="124" y="59"/>
                  </a:cubicBezTo>
                  <a:cubicBezTo>
                    <a:pt x="124" y="59"/>
                    <a:pt x="116" y="58"/>
                    <a:pt x="120" y="50"/>
                  </a:cubicBezTo>
                  <a:cubicBezTo>
                    <a:pt x="125" y="40"/>
                    <a:pt x="132" y="43"/>
                    <a:pt x="132" y="43"/>
                  </a:cubicBezTo>
                  <a:cubicBezTo>
                    <a:pt x="132" y="43"/>
                    <a:pt x="139" y="44"/>
                    <a:pt x="145" y="47"/>
                  </a:cubicBezTo>
                  <a:cubicBezTo>
                    <a:pt x="151" y="52"/>
                    <a:pt x="154" y="56"/>
                    <a:pt x="154" y="56"/>
                  </a:cubicBezTo>
                  <a:cubicBezTo>
                    <a:pt x="154" y="56"/>
                    <a:pt x="159" y="61"/>
                    <a:pt x="15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26" name="Freeform 26"/>
          <p:cNvSpPr>
            <a:spLocks noEditPoints="1"/>
          </p:cNvSpPr>
          <p:nvPr/>
        </p:nvSpPr>
        <p:spPr bwMode="auto">
          <a:xfrm>
            <a:off x="5268766" y="1343963"/>
            <a:ext cx="1341967" cy="1341967"/>
          </a:xfrm>
          <a:custGeom>
            <a:avLst/>
            <a:gdLst>
              <a:gd name="T0" fmla="*/ 202 w 268"/>
              <a:gd name="T1" fmla="*/ 230 h 268"/>
              <a:gd name="T2" fmla="*/ 202 w 268"/>
              <a:gd name="T3" fmla="*/ 230 h 268"/>
              <a:gd name="T4" fmla="*/ 225 w 268"/>
              <a:gd name="T5" fmla="*/ 208 h 268"/>
              <a:gd name="T6" fmla="*/ 225 w 268"/>
              <a:gd name="T7" fmla="*/ 208 h 268"/>
              <a:gd name="T8" fmla="*/ 249 w 268"/>
              <a:gd name="T9" fmla="*/ 209 h 268"/>
              <a:gd name="T10" fmla="*/ 266 w 268"/>
              <a:gd name="T11" fmla="*/ 172 h 268"/>
              <a:gd name="T12" fmla="*/ 250 w 268"/>
              <a:gd name="T13" fmla="*/ 154 h 268"/>
              <a:gd name="T14" fmla="*/ 250 w 268"/>
              <a:gd name="T15" fmla="*/ 154 h 268"/>
              <a:gd name="T16" fmla="*/ 251 w 268"/>
              <a:gd name="T17" fmla="*/ 122 h 268"/>
              <a:gd name="T18" fmla="*/ 251 w 268"/>
              <a:gd name="T19" fmla="*/ 122 h 268"/>
              <a:gd name="T20" fmla="*/ 268 w 268"/>
              <a:gd name="T21" fmla="*/ 106 h 268"/>
              <a:gd name="T22" fmla="*/ 254 w 268"/>
              <a:gd name="T23" fmla="*/ 68 h 268"/>
              <a:gd name="T24" fmla="*/ 230 w 268"/>
              <a:gd name="T25" fmla="*/ 67 h 268"/>
              <a:gd name="T26" fmla="*/ 230 w 268"/>
              <a:gd name="T27" fmla="*/ 67 h 268"/>
              <a:gd name="T28" fmla="*/ 208 w 268"/>
              <a:gd name="T29" fmla="*/ 43 h 268"/>
              <a:gd name="T30" fmla="*/ 208 w 268"/>
              <a:gd name="T31" fmla="*/ 43 h 268"/>
              <a:gd name="T32" fmla="*/ 209 w 268"/>
              <a:gd name="T33" fmla="*/ 20 h 268"/>
              <a:gd name="T34" fmla="*/ 172 w 268"/>
              <a:gd name="T35" fmla="*/ 3 h 268"/>
              <a:gd name="T36" fmla="*/ 155 w 268"/>
              <a:gd name="T37" fmla="*/ 19 h 268"/>
              <a:gd name="T38" fmla="*/ 155 w 268"/>
              <a:gd name="T39" fmla="*/ 19 h 268"/>
              <a:gd name="T40" fmla="*/ 122 w 268"/>
              <a:gd name="T41" fmla="*/ 18 h 268"/>
              <a:gd name="T42" fmla="*/ 122 w 268"/>
              <a:gd name="T43" fmla="*/ 18 h 268"/>
              <a:gd name="T44" fmla="*/ 107 w 268"/>
              <a:gd name="T45" fmla="*/ 0 h 268"/>
              <a:gd name="T46" fmla="*/ 68 w 268"/>
              <a:gd name="T47" fmla="*/ 15 h 268"/>
              <a:gd name="T48" fmla="*/ 67 w 268"/>
              <a:gd name="T49" fmla="*/ 38 h 268"/>
              <a:gd name="T50" fmla="*/ 67 w 268"/>
              <a:gd name="T51" fmla="*/ 38 h 268"/>
              <a:gd name="T52" fmla="*/ 44 w 268"/>
              <a:gd name="T53" fmla="*/ 60 h 268"/>
              <a:gd name="T54" fmla="*/ 44 w 268"/>
              <a:gd name="T55" fmla="*/ 60 h 268"/>
              <a:gd name="T56" fmla="*/ 20 w 268"/>
              <a:gd name="T57" fmla="*/ 58 h 268"/>
              <a:gd name="T58" fmla="*/ 3 w 268"/>
              <a:gd name="T59" fmla="*/ 97 h 268"/>
              <a:gd name="T60" fmla="*/ 19 w 268"/>
              <a:gd name="T61" fmla="*/ 114 h 268"/>
              <a:gd name="T62" fmla="*/ 19 w 268"/>
              <a:gd name="T63" fmla="*/ 114 h 268"/>
              <a:gd name="T64" fmla="*/ 18 w 268"/>
              <a:gd name="T65" fmla="*/ 146 h 268"/>
              <a:gd name="T66" fmla="*/ 18 w 268"/>
              <a:gd name="T67" fmla="*/ 146 h 268"/>
              <a:gd name="T68" fmla="*/ 0 w 268"/>
              <a:gd name="T69" fmla="*/ 161 h 268"/>
              <a:gd name="T70" fmla="*/ 15 w 268"/>
              <a:gd name="T71" fmla="*/ 201 h 268"/>
              <a:gd name="T72" fmla="*/ 38 w 268"/>
              <a:gd name="T73" fmla="*/ 201 h 268"/>
              <a:gd name="T74" fmla="*/ 38 w 268"/>
              <a:gd name="T75" fmla="*/ 201 h 268"/>
              <a:gd name="T76" fmla="*/ 60 w 268"/>
              <a:gd name="T77" fmla="*/ 225 h 268"/>
              <a:gd name="T78" fmla="*/ 60 w 268"/>
              <a:gd name="T79" fmla="*/ 225 h 268"/>
              <a:gd name="T80" fmla="*/ 59 w 268"/>
              <a:gd name="T81" fmla="*/ 248 h 268"/>
              <a:gd name="T82" fmla="*/ 97 w 268"/>
              <a:gd name="T83" fmla="*/ 266 h 268"/>
              <a:gd name="T84" fmla="*/ 114 w 268"/>
              <a:gd name="T85" fmla="*/ 250 h 268"/>
              <a:gd name="T86" fmla="*/ 114 w 268"/>
              <a:gd name="T87" fmla="*/ 249 h 268"/>
              <a:gd name="T88" fmla="*/ 146 w 268"/>
              <a:gd name="T89" fmla="*/ 251 h 268"/>
              <a:gd name="T90" fmla="*/ 146 w 268"/>
              <a:gd name="T91" fmla="*/ 251 h 268"/>
              <a:gd name="T92" fmla="*/ 162 w 268"/>
              <a:gd name="T93" fmla="*/ 268 h 268"/>
              <a:gd name="T94" fmla="*/ 200 w 268"/>
              <a:gd name="T95" fmla="*/ 254 h 268"/>
              <a:gd name="T96" fmla="*/ 202 w 268"/>
              <a:gd name="T97" fmla="*/ 230 h 268"/>
              <a:gd name="T98" fmla="*/ 78 w 268"/>
              <a:gd name="T99" fmla="*/ 155 h 268"/>
              <a:gd name="T100" fmla="*/ 113 w 268"/>
              <a:gd name="T101" fmla="*/ 78 h 268"/>
              <a:gd name="T102" fmla="*/ 190 w 268"/>
              <a:gd name="T103" fmla="*/ 113 h 268"/>
              <a:gd name="T104" fmla="*/ 155 w 268"/>
              <a:gd name="T105" fmla="*/ 190 h 268"/>
              <a:gd name="T106" fmla="*/ 78 w 268"/>
              <a:gd name="T107" fmla="*/ 15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8" h="268">
                <a:moveTo>
                  <a:pt x="202" y="230"/>
                </a:moveTo>
                <a:cubicBezTo>
                  <a:pt x="202" y="230"/>
                  <a:pt x="202" y="230"/>
                  <a:pt x="202" y="230"/>
                </a:cubicBezTo>
                <a:cubicBezTo>
                  <a:pt x="210" y="224"/>
                  <a:pt x="218" y="216"/>
                  <a:pt x="225" y="208"/>
                </a:cubicBezTo>
                <a:cubicBezTo>
                  <a:pt x="225" y="208"/>
                  <a:pt x="225" y="208"/>
                  <a:pt x="225" y="208"/>
                </a:cubicBezTo>
                <a:cubicBezTo>
                  <a:pt x="249" y="209"/>
                  <a:pt x="249" y="209"/>
                  <a:pt x="249" y="209"/>
                </a:cubicBezTo>
                <a:cubicBezTo>
                  <a:pt x="266" y="172"/>
                  <a:pt x="266" y="172"/>
                  <a:pt x="266" y="172"/>
                </a:cubicBezTo>
                <a:cubicBezTo>
                  <a:pt x="250" y="154"/>
                  <a:pt x="250" y="154"/>
                  <a:pt x="250" y="154"/>
                </a:cubicBezTo>
                <a:cubicBezTo>
                  <a:pt x="250" y="154"/>
                  <a:pt x="250" y="154"/>
                  <a:pt x="250" y="154"/>
                </a:cubicBezTo>
                <a:cubicBezTo>
                  <a:pt x="251" y="144"/>
                  <a:pt x="252" y="133"/>
                  <a:pt x="251" y="122"/>
                </a:cubicBezTo>
                <a:cubicBezTo>
                  <a:pt x="251" y="122"/>
                  <a:pt x="251" y="122"/>
                  <a:pt x="251" y="122"/>
                </a:cubicBezTo>
                <a:cubicBezTo>
                  <a:pt x="268" y="106"/>
                  <a:pt x="268" y="106"/>
                  <a:pt x="268" y="106"/>
                </a:cubicBezTo>
                <a:cubicBezTo>
                  <a:pt x="254" y="68"/>
                  <a:pt x="254" y="68"/>
                  <a:pt x="254" y="68"/>
                </a:cubicBezTo>
                <a:cubicBezTo>
                  <a:pt x="230" y="67"/>
                  <a:pt x="230" y="67"/>
                  <a:pt x="230" y="67"/>
                </a:cubicBezTo>
                <a:cubicBezTo>
                  <a:pt x="230" y="67"/>
                  <a:pt x="230" y="67"/>
                  <a:pt x="230" y="67"/>
                </a:cubicBezTo>
                <a:cubicBezTo>
                  <a:pt x="224" y="58"/>
                  <a:pt x="217" y="50"/>
                  <a:pt x="208" y="43"/>
                </a:cubicBezTo>
                <a:cubicBezTo>
                  <a:pt x="208" y="43"/>
                  <a:pt x="208" y="43"/>
                  <a:pt x="208" y="43"/>
                </a:cubicBezTo>
                <a:cubicBezTo>
                  <a:pt x="209" y="20"/>
                  <a:pt x="209" y="20"/>
                  <a:pt x="209" y="20"/>
                </a:cubicBezTo>
                <a:cubicBezTo>
                  <a:pt x="172" y="3"/>
                  <a:pt x="172" y="3"/>
                  <a:pt x="172" y="3"/>
                </a:cubicBezTo>
                <a:cubicBezTo>
                  <a:pt x="155" y="19"/>
                  <a:pt x="155" y="19"/>
                  <a:pt x="155" y="19"/>
                </a:cubicBezTo>
                <a:cubicBezTo>
                  <a:pt x="155" y="19"/>
                  <a:pt x="155" y="19"/>
                  <a:pt x="155" y="19"/>
                </a:cubicBezTo>
                <a:cubicBezTo>
                  <a:pt x="144" y="17"/>
                  <a:pt x="133" y="17"/>
                  <a:pt x="122" y="18"/>
                </a:cubicBezTo>
                <a:cubicBezTo>
                  <a:pt x="122" y="18"/>
                  <a:pt x="122" y="18"/>
                  <a:pt x="122" y="18"/>
                </a:cubicBezTo>
                <a:cubicBezTo>
                  <a:pt x="107" y="0"/>
                  <a:pt x="107" y="0"/>
                  <a:pt x="107" y="0"/>
                </a:cubicBezTo>
                <a:cubicBezTo>
                  <a:pt x="68" y="15"/>
                  <a:pt x="68" y="15"/>
                  <a:pt x="68" y="15"/>
                </a:cubicBezTo>
                <a:cubicBezTo>
                  <a:pt x="67" y="38"/>
                  <a:pt x="67" y="38"/>
                  <a:pt x="67" y="38"/>
                </a:cubicBezTo>
                <a:cubicBezTo>
                  <a:pt x="67" y="38"/>
                  <a:pt x="67" y="38"/>
                  <a:pt x="67" y="38"/>
                </a:cubicBezTo>
                <a:cubicBezTo>
                  <a:pt x="58" y="45"/>
                  <a:pt x="50" y="52"/>
                  <a:pt x="44" y="60"/>
                </a:cubicBezTo>
                <a:cubicBezTo>
                  <a:pt x="44" y="60"/>
                  <a:pt x="44" y="60"/>
                  <a:pt x="44" y="60"/>
                </a:cubicBezTo>
                <a:cubicBezTo>
                  <a:pt x="20" y="58"/>
                  <a:pt x="20" y="58"/>
                  <a:pt x="20" y="58"/>
                </a:cubicBezTo>
                <a:cubicBezTo>
                  <a:pt x="3" y="97"/>
                  <a:pt x="3" y="97"/>
                  <a:pt x="3" y="97"/>
                </a:cubicBezTo>
                <a:cubicBezTo>
                  <a:pt x="19" y="114"/>
                  <a:pt x="19" y="114"/>
                  <a:pt x="19" y="114"/>
                </a:cubicBezTo>
                <a:cubicBezTo>
                  <a:pt x="19" y="114"/>
                  <a:pt x="19" y="114"/>
                  <a:pt x="19" y="114"/>
                </a:cubicBezTo>
                <a:cubicBezTo>
                  <a:pt x="17" y="124"/>
                  <a:pt x="17" y="135"/>
                  <a:pt x="18" y="146"/>
                </a:cubicBezTo>
                <a:cubicBezTo>
                  <a:pt x="18" y="146"/>
                  <a:pt x="18" y="146"/>
                  <a:pt x="18" y="146"/>
                </a:cubicBezTo>
                <a:cubicBezTo>
                  <a:pt x="0" y="161"/>
                  <a:pt x="0" y="161"/>
                  <a:pt x="0" y="161"/>
                </a:cubicBezTo>
                <a:cubicBezTo>
                  <a:pt x="15" y="201"/>
                  <a:pt x="15" y="201"/>
                  <a:pt x="15" y="201"/>
                </a:cubicBezTo>
                <a:cubicBezTo>
                  <a:pt x="38" y="201"/>
                  <a:pt x="38" y="201"/>
                  <a:pt x="38" y="201"/>
                </a:cubicBezTo>
                <a:cubicBezTo>
                  <a:pt x="38" y="201"/>
                  <a:pt x="38" y="201"/>
                  <a:pt x="38" y="201"/>
                </a:cubicBezTo>
                <a:cubicBezTo>
                  <a:pt x="45" y="210"/>
                  <a:pt x="52" y="218"/>
                  <a:pt x="60" y="225"/>
                </a:cubicBezTo>
                <a:cubicBezTo>
                  <a:pt x="60" y="225"/>
                  <a:pt x="60" y="225"/>
                  <a:pt x="60" y="225"/>
                </a:cubicBezTo>
                <a:cubicBezTo>
                  <a:pt x="59" y="248"/>
                  <a:pt x="59" y="248"/>
                  <a:pt x="59" y="248"/>
                </a:cubicBezTo>
                <a:cubicBezTo>
                  <a:pt x="97" y="266"/>
                  <a:pt x="97" y="266"/>
                  <a:pt x="97" y="266"/>
                </a:cubicBezTo>
                <a:cubicBezTo>
                  <a:pt x="114" y="250"/>
                  <a:pt x="114" y="250"/>
                  <a:pt x="114" y="250"/>
                </a:cubicBezTo>
                <a:cubicBezTo>
                  <a:pt x="114" y="249"/>
                  <a:pt x="114" y="249"/>
                  <a:pt x="114" y="249"/>
                </a:cubicBezTo>
                <a:cubicBezTo>
                  <a:pt x="125" y="251"/>
                  <a:pt x="135" y="252"/>
                  <a:pt x="146" y="251"/>
                </a:cubicBezTo>
                <a:cubicBezTo>
                  <a:pt x="146" y="251"/>
                  <a:pt x="146" y="251"/>
                  <a:pt x="146" y="251"/>
                </a:cubicBezTo>
                <a:cubicBezTo>
                  <a:pt x="162" y="268"/>
                  <a:pt x="162" y="268"/>
                  <a:pt x="162" y="268"/>
                </a:cubicBezTo>
                <a:cubicBezTo>
                  <a:pt x="200" y="254"/>
                  <a:pt x="200" y="254"/>
                  <a:pt x="200" y="254"/>
                </a:cubicBezTo>
                <a:lnTo>
                  <a:pt x="202" y="230"/>
                </a:lnTo>
                <a:close/>
                <a:moveTo>
                  <a:pt x="78" y="155"/>
                </a:moveTo>
                <a:cubicBezTo>
                  <a:pt x="67" y="124"/>
                  <a:pt x="83" y="90"/>
                  <a:pt x="113" y="78"/>
                </a:cubicBezTo>
                <a:cubicBezTo>
                  <a:pt x="144" y="67"/>
                  <a:pt x="179" y="82"/>
                  <a:pt x="190" y="113"/>
                </a:cubicBezTo>
                <a:cubicBezTo>
                  <a:pt x="202" y="144"/>
                  <a:pt x="186" y="179"/>
                  <a:pt x="155" y="190"/>
                </a:cubicBezTo>
                <a:cubicBezTo>
                  <a:pt x="124" y="202"/>
                  <a:pt x="90" y="186"/>
                  <a:pt x="78" y="15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27" name="Group 30"/>
          <p:cNvGrpSpPr>
            <a:grpSpLocks noChangeAspect="1"/>
          </p:cNvGrpSpPr>
          <p:nvPr/>
        </p:nvGrpSpPr>
        <p:grpSpPr bwMode="auto">
          <a:xfrm>
            <a:off x="2904371" y="1778450"/>
            <a:ext cx="1149351" cy="1149351"/>
            <a:chOff x="2608" y="1348"/>
            <a:chExt cx="543" cy="543"/>
          </a:xfrm>
        </p:grpSpPr>
        <p:sp>
          <p:nvSpPr>
            <p:cNvPr id="29"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30"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519" name="Freeform 37"/>
          <p:cNvSpPr>
            <a:spLocks noEditPoints="1"/>
          </p:cNvSpPr>
          <p:nvPr/>
        </p:nvSpPr>
        <p:spPr bwMode="auto">
          <a:xfrm>
            <a:off x="6577461" y="2552198"/>
            <a:ext cx="683705" cy="683708"/>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520" name="Group 41"/>
          <p:cNvGrpSpPr>
            <a:grpSpLocks noChangeAspect="1"/>
          </p:cNvGrpSpPr>
          <p:nvPr/>
        </p:nvGrpSpPr>
        <p:grpSpPr bwMode="auto">
          <a:xfrm>
            <a:off x="9289672" y="2686760"/>
            <a:ext cx="1073528" cy="1073528"/>
            <a:chOff x="1100" y="328"/>
            <a:chExt cx="517" cy="517"/>
          </a:xfrm>
        </p:grpSpPr>
        <p:sp>
          <p:nvSpPr>
            <p:cNvPr id="522"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solidFill>
              <a:srgbClr val="24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3"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solidFill>
              <a:srgbClr val="24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4"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solidFill>
              <a:srgbClr val="7673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5"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solidFill>
              <a:srgbClr val="7673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6"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solidFill>
              <a:srgbClr val="C6C4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7"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solidFill>
              <a:srgbClr val="5A5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528" name="Group 52"/>
          <p:cNvGrpSpPr>
            <a:grpSpLocks noChangeAspect="1"/>
          </p:cNvGrpSpPr>
          <p:nvPr/>
        </p:nvGrpSpPr>
        <p:grpSpPr bwMode="auto">
          <a:xfrm>
            <a:off x="8686981" y="2252318"/>
            <a:ext cx="3361680" cy="5593173"/>
            <a:chOff x="-1463" y="-560"/>
            <a:chExt cx="1630" cy="2712"/>
          </a:xfrm>
        </p:grpSpPr>
        <p:sp>
          <p:nvSpPr>
            <p:cNvPr id="530" name="Freeform 53"/>
            <p:cNvSpPr>
              <a:spLocks/>
            </p:cNvSpPr>
            <p:nvPr/>
          </p:nvSpPr>
          <p:spPr bwMode="auto">
            <a:xfrm>
              <a:off x="-1451" y="-199"/>
              <a:ext cx="574" cy="1212"/>
            </a:xfrm>
            <a:custGeom>
              <a:avLst/>
              <a:gdLst>
                <a:gd name="T0" fmla="*/ 218 w 243"/>
                <a:gd name="T1" fmla="*/ 304 h 513"/>
                <a:gd name="T2" fmla="*/ 243 w 243"/>
                <a:gd name="T3" fmla="*/ 304 h 513"/>
                <a:gd name="T4" fmla="*/ 230 w 243"/>
                <a:gd name="T5" fmla="*/ 283 h 513"/>
                <a:gd name="T6" fmla="*/ 62 w 243"/>
                <a:gd name="T7" fmla="*/ 0 h 513"/>
                <a:gd name="T8" fmla="*/ 77 w 243"/>
                <a:gd name="T9" fmla="*/ 395 h 513"/>
                <a:gd name="T10" fmla="*/ 170 w 243"/>
                <a:gd name="T11" fmla="*/ 513 h 513"/>
                <a:gd name="T12" fmla="*/ 170 w 243"/>
                <a:gd name="T13" fmla="*/ 342 h 513"/>
                <a:gd name="T14" fmla="*/ 218 w 243"/>
                <a:gd name="T15" fmla="*/ 342 h 513"/>
                <a:gd name="T16" fmla="*/ 218 w 243"/>
                <a:gd name="T17" fmla="*/ 3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513">
                  <a:moveTo>
                    <a:pt x="218" y="304"/>
                  </a:moveTo>
                  <a:cubicBezTo>
                    <a:pt x="243" y="304"/>
                    <a:pt x="243" y="304"/>
                    <a:pt x="243" y="304"/>
                  </a:cubicBezTo>
                  <a:cubicBezTo>
                    <a:pt x="230" y="283"/>
                    <a:pt x="230" y="283"/>
                    <a:pt x="230" y="283"/>
                  </a:cubicBezTo>
                  <a:cubicBezTo>
                    <a:pt x="62" y="0"/>
                    <a:pt x="62" y="0"/>
                    <a:pt x="62" y="0"/>
                  </a:cubicBezTo>
                  <a:cubicBezTo>
                    <a:pt x="62" y="0"/>
                    <a:pt x="0" y="264"/>
                    <a:pt x="77" y="395"/>
                  </a:cubicBezTo>
                  <a:cubicBezTo>
                    <a:pt x="105" y="441"/>
                    <a:pt x="137" y="480"/>
                    <a:pt x="170" y="513"/>
                  </a:cubicBezTo>
                  <a:cubicBezTo>
                    <a:pt x="170" y="342"/>
                    <a:pt x="170" y="342"/>
                    <a:pt x="170" y="342"/>
                  </a:cubicBezTo>
                  <a:cubicBezTo>
                    <a:pt x="218" y="342"/>
                    <a:pt x="218" y="342"/>
                    <a:pt x="218" y="342"/>
                  </a:cubicBezTo>
                  <a:lnTo>
                    <a:pt x="218" y="304"/>
                  </a:lnTo>
                  <a:close/>
                </a:path>
              </a:pathLst>
            </a:custGeom>
            <a:solidFill>
              <a:srgbClr val="B9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1" name="Freeform 54"/>
            <p:cNvSpPr>
              <a:spLocks noEditPoints="1"/>
            </p:cNvSpPr>
            <p:nvPr/>
          </p:nvSpPr>
          <p:spPr bwMode="auto">
            <a:xfrm>
              <a:off x="-1463" y="-560"/>
              <a:ext cx="1630" cy="2712"/>
            </a:xfrm>
            <a:custGeom>
              <a:avLst/>
              <a:gdLst>
                <a:gd name="T0" fmla="*/ 319 w 690"/>
                <a:gd name="T1" fmla="*/ 838 h 1148"/>
                <a:gd name="T2" fmla="*/ 383 w 690"/>
                <a:gd name="T3" fmla="*/ 1148 h 1148"/>
                <a:gd name="T4" fmla="*/ 614 w 690"/>
                <a:gd name="T5" fmla="*/ 1148 h 1148"/>
                <a:gd name="T6" fmla="*/ 519 w 690"/>
                <a:gd name="T7" fmla="*/ 775 h 1148"/>
                <a:gd name="T8" fmla="*/ 597 w 690"/>
                <a:gd name="T9" fmla="*/ 184 h 1148"/>
                <a:gd name="T10" fmla="*/ 266 w 690"/>
                <a:gd name="T11" fmla="*/ 0 h 1148"/>
                <a:gd name="T12" fmla="*/ 426 w 690"/>
                <a:gd name="T13" fmla="*/ 264 h 1148"/>
                <a:gd name="T14" fmla="*/ 0 w 690"/>
                <a:gd name="T15" fmla="*/ 576 h 1148"/>
                <a:gd name="T16" fmla="*/ 319 w 690"/>
                <a:gd name="T17" fmla="*/ 838 h 1148"/>
                <a:gd name="T18" fmla="*/ 454 w 690"/>
                <a:gd name="T19" fmla="*/ 508 h 1148"/>
                <a:gd name="T20" fmla="*/ 288 w 690"/>
                <a:gd name="T21" fmla="*/ 638 h 1148"/>
                <a:gd name="T22" fmla="*/ 202 w 690"/>
                <a:gd name="T23" fmla="*/ 528 h 1148"/>
                <a:gd name="T24" fmla="*/ 368 w 690"/>
                <a:gd name="T25" fmla="*/ 398 h 1148"/>
                <a:gd name="T26" fmla="*/ 454 w 690"/>
                <a:gd name="T27" fmla="*/ 508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0" h="1148">
                  <a:moveTo>
                    <a:pt x="319" y="838"/>
                  </a:moveTo>
                  <a:cubicBezTo>
                    <a:pt x="325" y="865"/>
                    <a:pt x="350" y="987"/>
                    <a:pt x="383" y="1148"/>
                  </a:cubicBezTo>
                  <a:cubicBezTo>
                    <a:pt x="614" y="1148"/>
                    <a:pt x="614" y="1148"/>
                    <a:pt x="614" y="1148"/>
                  </a:cubicBezTo>
                  <a:cubicBezTo>
                    <a:pt x="568" y="965"/>
                    <a:pt x="530" y="817"/>
                    <a:pt x="519" y="775"/>
                  </a:cubicBezTo>
                  <a:cubicBezTo>
                    <a:pt x="487" y="654"/>
                    <a:pt x="690" y="389"/>
                    <a:pt x="597" y="184"/>
                  </a:cubicBezTo>
                  <a:cubicBezTo>
                    <a:pt x="545" y="68"/>
                    <a:pt x="266" y="0"/>
                    <a:pt x="266" y="0"/>
                  </a:cubicBezTo>
                  <a:cubicBezTo>
                    <a:pt x="426" y="264"/>
                    <a:pt x="426" y="264"/>
                    <a:pt x="426" y="264"/>
                  </a:cubicBezTo>
                  <a:cubicBezTo>
                    <a:pt x="0" y="576"/>
                    <a:pt x="0" y="576"/>
                    <a:pt x="0" y="576"/>
                  </a:cubicBezTo>
                  <a:cubicBezTo>
                    <a:pt x="0" y="576"/>
                    <a:pt x="300" y="755"/>
                    <a:pt x="319" y="838"/>
                  </a:cubicBezTo>
                  <a:close/>
                  <a:moveTo>
                    <a:pt x="454" y="508"/>
                  </a:moveTo>
                  <a:cubicBezTo>
                    <a:pt x="288" y="638"/>
                    <a:pt x="288" y="638"/>
                    <a:pt x="288" y="638"/>
                  </a:cubicBezTo>
                  <a:cubicBezTo>
                    <a:pt x="202" y="528"/>
                    <a:pt x="202" y="528"/>
                    <a:pt x="202" y="528"/>
                  </a:cubicBezTo>
                  <a:cubicBezTo>
                    <a:pt x="368" y="398"/>
                    <a:pt x="368" y="398"/>
                    <a:pt x="368" y="398"/>
                  </a:cubicBezTo>
                  <a:lnTo>
                    <a:pt x="454" y="508"/>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2" name="Freeform 55"/>
            <p:cNvSpPr>
              <a:spLocks/>
            </p:cNvSpPr>
            <p:nvPr/>
          </p:nvSpPr>
          <p:spPr bwMode="auto">
            <a:xfrm>
              <a:off x="-924" y="564"/>
              <a:ext cx="139" cy="215"/>
            </a:xfrm>
            <a:custGeom>
              <a:avLst/>
              <a:gdLst>
                <a:gd name="T0" fmla="*/ 51 w 59"/>
                <a:gd name="T1" fmla="*/ 3 h 91"/>
                <a:gd name="T2" fmla="*/ 57 w 59"/>
                <a:gd name="T3" fmla="*/ 15 h 91"/>
                <a:gd name="T4" fmla="*/ 21 w 59"/>
                <a:gd name="T5" fmla="*/ 86 h 91"/>
                <a:gd name="T6" fmla="*/ 8 w 59"/>
                <a:gd name="T7" fmla="*/ 88 h 91"/>
                <a:gd name="T8" fmla="*/ 8 w 59"/>
                <a:gd name="T9" fmla="*/ 88 h 91"/>
                <a:gd name="T10" fmla="*/ 2 w 59"/>
                <a:gd name="T11" fmla="*/ 76 h 91"/>
                <a:gd name="T12" fmla="*/ 38 w 59"/>
                <a:gd name="T13" fmla="*/ 5 h 91"/>
                <a:gd name="T14" fmla="*/ 51 w 59"/>
                <a:gd name="T15" fmla="*/ 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1">
                  <a:moveTo>
                    <a:pt x="51" y="3"/>
                  </a:moveTo>
                  <a:cubicBezTo>
                    <a:pt x="57" y="5"/>
                    <a:pt x="59" y="11"/>
                    <a:pt x="57" y="15"/>
                  </a:cubicBezTo>
                  <a:cubicBezTo>
                    <a:pt x="21" y="86"/>
                    <a:pt x="21" y="86"/>
                    <a:pt x="21" y="86"/>
                  </a:cubicBezTo>
                  <a:cubicBezTo>
                    <a:pt x="19" y="90"/>
                    <a:pt x="13" y="91"/>
                    <a:pt x="8" y="88"/>
                  </a:cubicBezTo>
                  <a:cubicBezTo>
                    <a:pt x="8" y="88"/>
                    <a:pt x="8" y="88"/>
                    <a:pt x="8" y="88"/>
                  </a:cubicBezTo>
                  <a:cubicBezTo>
                    <a:pt x="3" y="86"/>
                    <a:pt x="0" y="80"/>
                    <a:pt x="2" y="76"/>
                  </a:cubicBezTo>
                  <a:cubicBezTo>
                    <a:pt x="38" y="5"/>
                    <a:pt x="38" y="5"/>
                    <a:pt x="38" y="5"/>
                  </a:cubicBezTo>
                  <a:cubicBezTo>
                    <a:pt x="40" y="1"/>
                    <a:pt x="46" y="0"/>
                    <a:pt x="51" y="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3" name="Freeform 56"/>
            <p:cNvSpPr>
              <a:spLocks/>
            </p:cNvSpPr>
            <p:nvPr/>
          </p:nvSpPr>
          <p:spPr bwMode="auto">
            <a:xfrm>
              <a:off x="-879" y="482"/>
              <a:ext cx="205" cy="354"/>
            </a:xfrm>
            <a:custGeom>
              <a:avLst/>
              <a:gdLst>
                <a:gd name="T0" fmla="*/ 80 w 87"/>
                <a:gd name="T1" fmla="*/ 2 h 150"/>
                <a:gd name="T2" fmla="*/ 84 w 87"/>
                <a:gd name="T3" fmla="*/ 19 h 150"/>
                <a:gd name="T4" fmla="*/ 23 w 87"/>
                <a:gd name="T5" fmla="*/ 140 h 150"/>
                <a:gd name="T6" fmla="*/ 8 w 87"/>
                <a:gd name="T7" fmla="*/ 147 h 150"/>
                <a:gd name="T8" fmla="*/ 8 w 87"/>
                <a:gd name="T9" fmla="*/ 147 h 150"/>
                <a:gd name="T10" fmla="*/ 4 w 87"/>
                <a:gd name="T11" fmla="*/ 130 h 150"/>
                <a:gd name="T12" fmla="*/ 65 w 87"/>
                <a:gd name="T13" fmla="*/ 9 h 150"/>
                <a:gd name="T14" fmla="*/ 80 w 87"/>
                <a:gd name="T15" fmla="*/ 2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50">
                  <a:moveTo>
                    <a:pt x="80" y="2"/>
                  </a:moveTo>
                  <a:cubicBezTo>
                    <a:pt x="86" y="5"/>
                    <a:pt x="87" y="13"/>
                    <a:pt x="84" y="19"/>
                  </a:cubicBezTo>
                  <a:cubicBezTo>
                    <a:pt x="23" y="140"/>
                    <a:pt x="23" y="140"/>
                    <a:pt x="23" y="140"/>
                  </a:cubicBezTo>
                  <a:cubicBezTo>
                    <a:pt x="20" y="146"/>
                    <a:pt x="13" y="150"/>
                    <a:pt x="8" y="147"/>
                  </a:cubicBezTo>
                  <a:cubicBezTo>
                    <a:pt x="8" y="147"/>
                    <a:pt x="8" y="147"/>
                    <a:pt x="8" y="147"/>
                  </a:cubicBezTo>
                  <a:cubicBezTo>
                    <a:pt x="2" y="144"/>
                    <a:pt x="0" y="137"/>
                    <a:pt x="4" y="130"/>
                  </a:cubicBezTo>
                  <a:cubicBezTo>
                    <a:pt x="65" y="9"/>
                    <a:pt x="65" y="9"/>
                    <a:pt x="65" y="9"/>
                  </a:cubicBezTo>
                  <a:cubicBezTo>
                    <a:pt x="68" y="3"/>
                    <a:pt x="75" y="0"/>
                    <a:pt x="80" y="2"/>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4" name="Freeform 57"/>
            <p:cNvSpPr>
              <a:spLocks/>
            </p:cNvSpPr>
            <p:nvPr/>
          </p:nvSpPr>
          <p:spPr bwMode="auto">
            <a:xfrm>
              <a:off x="-657" y="517"/>
              <a:ext cx="182" cy="307"/>
            </a:xfrm>
            <a:custGeom>
              <a:avLst/>
              <a:gdLst>
                <a:gd name="T0" fmla="*/ 70 w 77"/>
                <a:gd name="T1" fmla="*/ 3 h 130"/>
                <a:gd name="T2" fmla="*/ 74 w 77"/>
                <a:gd name="T3" fmla="*/ 18 h 130"/>
                <a:gd name="T4" fmla="*/ 22 w 77"/>
                <a:gd name="T5" fmla="*/ 122 h 130"/>
                <a:gd name="T6" fmla="*/ 7 w 77"/>
                <a:gd name="T7" fmla="*/ 127 h 130"/>
                <a:gd name="T8" fmla="*/ 7 w 77"/>
                <a:gd name="T9" fmla="*/ 127 h 130"/>
                <a:gd name="T10" fmla="*/ 3 w 77"/>
                <a:gd name="T11" fmla="*/ 112 h 130"/>
                <a:gd name="T12" fmla="*/ 55 w 77"/>
                <a:gd name="T13" fmla="*/ 8 h 130"/>
                <a:gd name="T14" fmla="*/ 70 w 77"/>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0">
                  <a:moveTo>
                    <a:pt x="70" y="3"/>
                  </a:moveTo>
                  <a:cubicBezTo>
                    <a:pt x="75" y="6"/>
                    <a:pt x="77" y="12"/>
                    <a:pt x="74" y="18"/>
                  </a:cubicBezTo>
                  <a:cubicBezTo>
                    <a:pt x="22" y="122"/>
                    <a:pt x="22" y="122"/>
                    <a:pt x="22" y="122"/>
                  </a:cubicBezTo>
                  <a:cubicBezTo>
                    <a:pt x="19" y="128"/>
                    <a:pt x="13" y="130"/>
                    <a:pt x="7" y="127"/>
                  </a:cubicBezTo>
                  <a:cubicBezTo>
                    <a:pt x="7" y="127"/>
                    <a:pt x="7" y="127"/>
                    <a:pt x="7" y="127"/>
                  </a:cubicBezTo>
                  <a:cubicBezTo>
                    <a:pt x="2" y="125"/>
                    <a:pt x="0" y="118"/>
                    <a:pt x="3" y="112"/>
                  </a:cubicBezTo>
                  <a:cubicBezTo>
                    <a:pt x="55" y="8"/>
                    <a:pt x="55" y="8"/>
                    <a:pt x="55" y="8"/>
                  </a:cubicBezTo>
                  <a:cubicBezTo>
                    <a:pt x="58" y="3"/>
                    <a:pt x="65" y="0"/>
                    <a:pt x="70" y="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5" name="Freeform 58"/>
            <p:cNvSpPr>
              <a:spLocks/>
            </p:cNvSpPr>
            <p:nvPr/>
          </p:nvSpPr>
          <p:spPr bwMode="auto">
            <a:xfrm>
              <a:off x="-761" y="467"/>
              <a:ext cx="241" cy="430"/>
            </a:xfrm>
            <a:custGeom>
              <a:avLst/>
              <a:gdLst>
                <a:gd name="T0" fmla="*/ 96 w 102"/>
                <a:gd name="T1" fmla="*/ 3 h 182"/>
                <a:gd name="T2" fmla="*/ 98 w 102"/>
                <a:gd name="T3" fmla="*/ 22 h 182"/>
                <a:gd name="T4" fmla="*/ 24 w 102"/>
                <a:gd name="T5" fmla="*/ 170 h 182"/>
                <a:gd name="T6" fmla="*/ 7 w 102"/>
                <a:gd name="T7" fmla="*/ 180 h 182"/>
                <a:gd name="T8" fmla="*/ 7 w 102"/>
                <a:gd name="T9" fmla="*/ 180 h 182"/>
                <a:gd name="T10" fmla="*/ 4 w 102"/>
                <a:gd name="T11" fmla="*/ 160 h 182"/>
                <a:gd name="T12" fmla="*/ 79 w 102"/>
                <a:gd name="T13" fmla="*/ 12 h 182"/>
                <a:gd name="T14" fmla="*/ 96 w 102"/>
                <a:gd name="T15" fmla="*/ 3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2">
                  <a:moveTo>
                    <a:pt x="96" y="3"/>
                  </a:moveTo>
                  <a:cubicBezTo>
                    <a:pt x="101" y="6"/>
                    <a:pt x="102" y="14"/>
                    <a:pt x="98" y="22"/>
                  </a:cubicBezTo>
                  <a:cubicBezTo>
                    <a:pt x="24" y="170"/>
                    <a:pt x="24" y="170"/>
                    <a:pt x="24" y="170"/>
                  </a:cubicBezTo>
                  <a:cubicBezTo>
                    <a:pt x="20" y="178"/>
                    <a:pt x="12" y="182"/>
                    <a:pt x="7" y="180"/>
                  </a:cubicBezTo>
                  <a:cubicBezTo>
                    <a:pt x="7" y="180"/>
                    <a:pt x="7" y="180"/>
                    <a:pt x="7" y="180"/>
                  </a:cubicBezTo>
                  <a:cubicBezTo>
                    <a:pt x="1" y="177"/>
                    <a:pt x="0" y="168"/>
                    <a:pt x="4" y="160"/>
                  </a:cubicBezTo>
                  <a:cubicBezTo>
                    <a:pt x="79" y="12"/>
                    <a:pt x="79" y="12"/>
                    <a:pt x="79" y="12"/>
                  </a:cubicBezTo>
                  <a:cubicBezTo>
                    <a:pt x="83" y="4"/>
                    <a:pt x="91" y="0"/>
                    <a:pt x="96" y="3"/>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6" name="Freeform 59"/>
            <p:cNvSpPr>
              <a:spLocks/>
            </p:cNvSpPr>
            <p:nvPr/>
          </p:nvSpPr>
          <p:spPr bwMode="auto">
            <a:xfrm>
              <a:off x="-830" y="408"/>
              <a:ext cx="267" cy="485"/>
            </a:xfrm>
            <a:custGeom>
              <a:avLst/>
              <a:gdLst>
                <a:gd name="T0" fmla="*/ 107 w 113"/>
                <a:gd name="T1" fmla="*/ 2 h 205"/>
                <a:gd name="T2" fmla="*/ 109 w 113"/>
                <a:gd name="T3" fmla="*/ 24 h 205"/>
                <a:gd name="T4" fmla="*/ 24 w 113"/>
                <a:gd name="T5" fmla="*/ 191 h 205"/>
                <a:gd name="T6" fmla="*/ 6 w 113"/>
                <a:gd name="T7" fmla="*/ 203 h 205"/>
                <a:gd name="T8" fmla="*/ 6 w 113"/>
                <a:gd name="T9" fmla="*/ 203 h 205"/>
                <a:gd name="T10" fmla="*/ 5 w 113"/>
                <a:gd name="T11" fmla="*/ 181 h 205"/>
                <a:gd name="T12" fmla="*/ 89 w 113"/>
                <a:gd name="T13" fmla="*/ 14 h 205"/>
                <a:gd name="T14" fmla="*/ 107 w 113"/>
                <a:gd name="T15" fmla="*/ 2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05">
                  <a:moveTo>
                    <a:pt x="107" y="2"/>
                  </a:moveTo>
                  <a:cubicBezTo>
                    <a:pt x="112" y="5"/>
                    <a:pt x="113" y="14"/>
                    <a:pt x="109" y="24"/>
                  </a:cubicBezTo>
                  <a:cubicBezTo>
                    <a:pt x="24" y="191"/>
                    <a:pt x="24" y="191"/>
                    <a:pt x="24" y="191"/>
                  </a:cubicBezTo>
                  <a:cubicBezTo>
                    <a:pt x="19" y="200"/>
                    <a:pt x="11" y="205"/>
                    <a:pt x="6" y="203"/>
                  </a:cubicBezTo>
                  <a:cubicBezTo>
                    <a:pt x="6" y="203"/>
                    <a:pt x="6" y="203"/>
                    <a:pt x="6" y="203"/>
                  </a:cubicBezTo>
                  <a:cubicBezTo>
                    <a:pt x="1" y="200"/>
                    <a:pt x="0" y="190"/>
                    <a:pt x="5" y="181"/>
                  </a:cubicBezTo>
                  <a:cubicBezTo>
                    <a:pt x="89" y="14"/>
                    <a:pt x="89" y="14"/>
                    <a:pt x="89" y="14"/>
                  </a:cubicBezTo>
                  <a:cubicBezTo>
                    <a:pt x="94" y="5"/>
                    <a:pt x="102" y="0"/>
                    <a:pt x="107" y="2"/>
                  </a:cubicBezTo>
                  <a:close/>
                </a:path>
              </a:pathLst>
            </a:custGeom>
            <a:solidFill>
              <a:srgbClr val="A6A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69" name="Group 41"/>
          <p:cNvGrpSpPr>
            <a:grpSpLocks noChangeAspect="1"/>
          </p:cNvGrpSpPr>
          <p:nvPr/>
        </p:nvGrpSpPr>
        <p:grpSpPr bwMode="auto">
          <a:xfrm>
            <a:off x="9410701" y="-831523"/>
            <a:ext cx="1798512" cy="1798512"/>
            <a:chOff x="1100" y="328"/>
            <a:chExt cx="517" cy="517"/>
          </a:xfrm>
          <a:solidFill>
            <a:schemeClr val="tx1">
              <a:lumMod val="65000"/>
              <a:lumOff val="35000"/>
            </a:schemeClr>
          </a:solidFill>
        </p:grpSpPr>
        <p:sp>
          <p:nvSpPr>
            <p:cNvPr id="70"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1"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2"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3"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4"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5"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76" name="Group 30"/>
          <p:cNvGrpSpPr>
            <a:grpSpLocks noChangeAspect="1"/>
          </p:cNvGrpSpPr>
          <p:nvPr/>
        </p:nvGrpSpPr>
        <p:grpSpPr bwMode="auto">
          <a:xfrm>
            <a:off x="8193286" y="-393214"/>
            <a:ext cx="1149351" cy="1149351"/>
            <a:chOff x="2608" y="1348"/>
            <a:chExt cx="543" cy="543"/>
          </a:xfrm>
        </p:grpSpPr>
        <p:sp>
          <p:nvSpPr>
            <p:cNvPr id="77"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8"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79" name="Group 41"/>
          <p:cNvGrpSpPr>
            <a:grpSpLocks noChangeAspect="1"/>
          </p:cNvGrpSpPr>
          <p:nvPr/>
        </p:nvGrpSpPr>
        <p:grpSpPr bwMode="auto">
          <a:xfrm>
            <a:off x="5698067" y="-1186052"/>
            <a:ext cx="2442493" cy="2442493"/>
            <a:chOff x="1100" y="328"/>
            <a:chExt cx="517" cy="517"/>
          </a:xfrm>
          <a:solidFill>
            <a:srgbClr val="D7B768"/>
          </a:solidFill>
        </p:grpSpPr>
        <p:sp>
          <p:nvSpPr>
            <p:cNvPr id="80"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1"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2"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3"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4"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5"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86" name="Group 41"/>
          <p:cNvGrpSpPr>
            <a:grpSpLocks noChangeAspect="1"/>
          </p:cNvGrpSpPr>
          <p:nvPr/>
        </p:nvGrpSpPr>
        <p:grpSpPr bwMode="auto">
          <a:xfrm>
            <a:off x="4223443" y="-736484"/>
            <a:ext cx="1403720" cy="1403720"/>
            <a:chOff x="1100" y="328"/>
            <a:chExt cx="517" cy="517"/>
          </a:xfrm>
          <a:solidFill>
            <a:schemeClr val="tx1">
              <a:lumMod val="65000"/>
              <a:lumOff val="35000"/>
            </a:schemeClr>
          </a:solidFill>
        </p:grpSpPr>
        <p:sp>
          <p:nvSpPr>
            <p:cNvPr id="87"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8"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9"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0"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1"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2"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93" name="Freeform 37"/>
          <p:cNvSpPr>
            <a:spLocks noEditPoints="1"/>
          </p:cNvSpPr>
          <p:nvPr/>
        </p:nvSpPr>
        <p:spPr bwMode="auto">
          <a:xfrm>
            <a:off x="4820771" y="816312"/>
            <a:ext cx="722307" cy="722312"/>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94" name="Group 30"/>
          <p:cNvGrpSpPr>
            <a:grpSpLocks noChangeAspect="1"/>
          </p:cNvGrpSpPr>
          <p:nvPr/>
        </p:nvGrpSpPr>
        <p:grpSpPr bwMode="auto">
          <a:xfrm>
            <a:off x="3101230" y="-510870"/>
            <a:ext cx="952492" cy="952492"/>
            <a:chOff x="2608" y="1348"/>
            <a:chExt cx="543" cy="543"/>
          </a:xfrm>
        </p:grpSpPr>
        <p:sp>
          <p:nvSpPr>
            <p:cNvPr id="95"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6"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97" name="Group 13"/>
          <p:cNvGrpSpPr>
            <a:grpSpLocks noChangeAspect="1"/>
          </p:cNvGrpSpPr>
          <p:nvPr/>
        </p:nvGrpSpPr>
        <p:grpSpPr bwMode="auto">
          <a:xfrm>
            <a:off x="3347623" y="544594"/>
            <a:ext cx="1247309" cy="1240549"/>
            <a:chOff x="2695" y="1435"/>
            <a:chExt cx="369" cy="367"/>
          </a:xfrm>
        </p:grpSpPr>
        <p:sp>
          <p:nvSpPr>
            <p:cNvPr id="98"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9"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0" name="Group 30"/>
          <p:cNvGrpSpPr>
            <a:grpSpLocks noChangeAspect="1"/>
          </p:cNvGrpSpPr>
          <p:nvPr/>
        </p:nvGrpSpPr>
        <p:grpSpPr bwMode="auto">
          <a:xfrm>
            <a:off x="1958093" y="190386"/>
            <a:ext cx="1149351" cy="1149351"/>
            <a:chOff x="2608" y="1348"/>
            <a:chExt cx="543" cy="543"/>
          </a:xfrm>
          <a:solidFill>
            <a:srgbClr val="D7B768"/>
          </a:solidFill>
        </p:grpSpPr>
        <p:sp>
          <p:nvSpPr>
            <p:cNvPr id="101"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2"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3" name="Group 30"/>
          <p:cNvGrpSpPr>
            <a:grpSpLocks noChangeAspect="1"/>
          </p:cNvGrpSpPr>
          <p:nvPr/>
        </p:nvGrpSpPr>
        <p:grpSpPr bwMode="auto">
          <a:xfrm>
            <a:off x="6618403" y="1325290"/>
            <a:ext cx="874597" cy="874597"/>
            <a:chOff x="2608" y="1348"/>
            <a:chExt cx="543" cy="543"/>
          </a:xfrm>
        </p:grpSpPr>
        <p:sp>
          <p:nvSpPr>
            <p:cNvPr id="104"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5"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6" name="Group 13"/>
          <p:cNvGrpSpPr>
            <a:grpSpLocks noChangeAspect="1"/>
          </p:cNvGrpSpPr>
          <p:nvPr/>
        </p:nvGrpSpPr>
        <p:grpSpPr bwMode="auto">
          <a:xfrm>
            <a:off x="8983879" y="1004402"/>
            <a:ext cx="1202003" cy="1195485"/>
            <a:chOff x="2695" y="1435"/>
            <a:chExt cx="369" cy="367"/>
          </a:xfrm>
        </p:grpSpPr>
        <p:sp>
          <p:nvSpPr>
            <p:cNvPr id="107"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8"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109" name="Freeform 37"/>
          <p:cNvSpPr>
            <a:spLocks noEditPoints="1"/>
          </p:cNvSpPr>
          <p:nvPr/>
        </p:nvSpPr>
        <p:spPr bwMode="auto">
          <a:xfrm>
            <a:off x="1461551" y="53682"/>
            <a:ext cx="463908" cy="463909"/>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10" name="Freeform 37"/>
          <p:cNvSpPr>
            <a:spLocks noEditPoints="1"/>
          </p:cNvSpPr>
          <p:nvPr/>
        </p:nvSpPr>
        <p:spPr bwMode="auto">
          <a:xfrm>
            <a:off x="4172670" y="1928942"/>
            <a:ext cx="864996" cy="864999"/>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D7B768"/>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Tree>
    <p:extLst>
      <p:ext uri="{BB962C8B-B14F-4D97-AF65-F5344CB8AC3E}">
        <p14:creationId xmlns:p14="http://schemas.microsoft.com/office/powerpoint/2010/main" val="30303949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528"/>
                                        </p:tgtEl>
                                        <p:attrNameLst>
                                          <p:attrName>style.visibility</p:attrName>
                                        </p:attrNameLst>
                                      </p:cBhvr>
                                      <p:to>
                                        <p:strVal val="visible"/>
                                      </p:to>
                                    </p:set>
                                    <p:anim calcmode="lin" valueType="num">
                                      <p:cBhvr additive="base">
                                        <p:cTn id="11" dur="1000" fill="hold"/>
                                        <p:tgtEl>
                                          <p:spTgt spid="528"/>
                                        </p:tgtEl>
                                        <p:attrNameLst>
                                          <p:attrName>ppt_x</p:attrName>
                                        </p:attrNameLst>
                                      </p:cBhvr>
                                      <p:tavLst>
                                        <p:tav tm="0">
                                          <p:val>
                                            <p:strVal val="1+#ppt_w/2"/>
                                          </p:val>
                                        </p:tav>
                                        <p:tav tm="100000">
                                          <p:val>
                                            <p:strVal val="#ppt_x"/>
                                          </p:val>
                                        </p:tav>
                                      </p:tavLst>
                                    </p:anim>
                                    <p:anim calcmode="lin" valueType="num">
                                      <p:cBhvr additive="base">
                                        <p:cTn id="12" dur="1000" fill="hold"/>
                                        <p:tgtEl>
                                          <p:spTgt spid="528"/>
                                        </p:tgtEl>
                                        <p:attrNameLst>
                                          <p:attrName>ppt_y</p:attrName>
                                        </p:attrNameLst>
                                      </p:cBhvr>
                                      <p:tavLst>
                                        <p:tav tm="0">
                                          <p:val>
                                            <p:strVal val="1+#ppt_h/2"/>
                                          </p:val>
                                        </p:tav>
                                        <p:tav tm="100000">
                                          <p:val>
                                            <p:strVal val="#ppt_y"/>
                                          </p:val>
                                        </p:tav>
                                      </p:tavLst>
                                    </p:anim>
                                  </p:childTnLst>
                                </p:cTn>
                              </p:par>
                              <p:par>
                                <p:cTn id="13" presetID="8" presetClass="emph" presetSubtype="0" repeatCount="indefinite" fill="hold" nodeType="withEffect">
                                  <p:stCondLst>
                                    <p:cond delay="1000"/>
                                  </p:stCondLst>
                                  <p:endCondLst>
                                    <p:cond evt="onNext" delay="0">
                                      <p:tgtEl>
                                        <p:sldTgt/>
                                      </p:tgtEl>
                                    </p:cond>
                                  </p:endCondLst>
                                  <p:childTnLst>
                                    <p:animRot by="21600000">
                                      <p:cBhvr>
                                        <p:cTn id="14" dur="2000" fill="hold"/>
                                        <p:tgtEl>
                                          <p:spTgt spid="520"/>
                                        </p:tgtEl>
                                        <p:attrNameLst>
                                          <p:attrName>r</p:attrName>
                                        </p:attrNameLst>
                                      </p:cBhvr>
                                    </p:animRot>
                                  </p:childTnLst>
                                </p:cTn>
                              </p:par>
                              <p:par>
                                <p:cTn id="15" presetID="10" presetClass="entr" presetSubtype="0" fill="hold" nodeType="withEffect">
                                  <p:stCondLst>
                                    <p:cond delay="10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8" presetClass="emph" presetSubtype="0" repeatCount="indefinite" fill="hold" nodeType="withEffect">
                                  <p:stCondLst>
                                    <p:cond delay="1000"/>
                                  </p:stCondLst>
                                  <p:endCondLst>
                                    <p:cond evt="onNext" delay="0">
                                      <p:tgtEl>
                                        <p:sldTgt/>
                                      </p:tgtEl>
                                    </p:cond>
                                  </p:endCondLst>
                                  <p:childTnLst>
                                    <p:animRot by="-21600000">
                                      <p:cBhvr>
                                        <p:cTn id="19" dur="2000" fill="hold"/>
                                        <p:tgtEl>
                                          <p:spTgt spid="106"/>
                                        </p:tgtEl>
                                        <p:attrNameLst>
                                          <p:attrName>r</p:attrName>
                                        </p:attrNameLst>
                                      </p:cBhvr>
                                    </p:animRot>
                                  </p:childTnLst>
                                </p:cTn>
                              </p:par>
                              <p:par>
                                <p:cTn id="20" presetID="10" presetClass="entr" presetSubtype="0" fill="hold" nodeType="withEffect">
                                  <p:stCondLst>
                                    <p:cond delay="14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8" presetClass="emph" presetSubtype="0" repeatCount="indefinite" fill="hold" nodeType="withEffect">
                                  <p:stCondLst>
                                    <p:cond delay="1400"/>
                                  </p:stCondLst>
                                  <p:endCondLst>
                                    <p:cond evt="onNext" delay="0">
                                      <p:tgtEl>
                                        <p:sldTgt/>
                                      </p:tgtEl>
                                    </p:cond>
                                  </p:endCondLst>
                                  <p:childTnLst>
                                    <p:animRot by="21600000">
                                      <p:cBhvr>
                                        <p:cTn id="24" dur="2000" fill="hold"/>
                                        <p:tgtEl>
                                          <p:spTgt spid="20"/>
                                        </p:tgtEl>
                                        <p:attrNameLst>
                                          <p:attrName>r</p:attrName>
                                        </p:attrNameLst>
                                      </p:cBhvr>
                                    </p:animRo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8" presetClass="emph" presetSubtype="0" repeatCount="indefinite" fill="hold" nodeType="withEffect">
                                  <p:stCondLst>
                                    <p:cond delay="1600"/>
                                  </p:stCondLst>
                                  <p:endCondLst>
                                    <p:cond evt="onNext" delay="0">
                                      <p:tgtEl>
                                        <p:sldTgt/>
                                      </p:tgtEl>
                                    </p:cond>
                                  </p:endCondLst>
                                  <p:childTnLst>
                                    <p:animRot by="-21600000">
                                      <p:cBhvr>
                                        <p:cTn id="29" dur="2000" fill="hold"/>
                                        <p:tgtEl>
                                          <p:spTgt spid="15"/>
                                        </p:tgtEl>
                                        <p:attrNameLst>
                                          <p:attrName>r</p:attrName>
                                        </p:attrNameLst>
                                      </p:cBhvr>
                                    </p:animRot>
                                  </p:childTnLst>
                                </p:cTn>
                              </p:par>
                              <p:par>
                                <p:cTn id="30" presetID="10" presetClass="entr" presetSubtype="0" fill="hold" nodeType="withEffect">
                                  <p:stCondLst>
                                    <p:cond delay="17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8" presetClass="emph" presetSubtype="0" repeatCount="indefinite" fill="hold" nodeType="withEffect">
                                  <p:stCondLst>
                                    <p:cond delay="1700"/>
                                  </p:stCondLst>
                                  <p:endCondLst>
                                    <p:cond evt="onNext" delay="0">
                                      <p:tgtEl>
                                        <p:sldTgt/>
                                      </p:tgtEl>
                                    </p:cond>
                                  </p:endCondLst>
                                  <p:childTnLst>
                                    <p:animRot by="21600000">
                                      <p:cBhvr>
                                        <p:cTn id="34" dur="2000" fill="hold"/>
                                        <p:tgtEl>
                                          <p:spTgt spid="69"/>
                                        </p:tgtEl>
                                        <p:attrNameLst>
                                          <p:attrName>r</p:attrName>
                                        </p:attrNameLst>
                                      </p:cBhvr>
                                    </p:animRot>
                                  </p:childTnLst>
                                </p:cTn>
                              </p:par>
                              <p:par>
                                <p:cTn id="35" presetID="10" presetClass="entr" presetSubtype="0" fill="hold" nodeType="withEffect">
                                  <p:stCondLst>
                                    <p:cond delay="20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8" presetClass="emph" presetSubtype="0" repeatCount="indefinite" fill="hold" nodeType="withEffect">
                                  <p:stCondLst>
                                    <p:cond delay="2000"/>
                                  </p:stCondLst>
                                  <p:endCondLst>
                                    <p:cond evt="onNext" delay="0">
                                      <p:tgtEl>
                                        <p:sldTgt/>
                                      </p:tgtEl>
                                    </p:cond>
                                  </p:endCondLst>
                                  <p:childTnLst>
                                    <p:animRot by="-21600000">
                                      <p:cBhvr>
                                        <p:cTn id="39" dur="2000" fill="hold"/>
                                        <p:tgtEl>
                                          <p:spTgt spid="76"/>
                                        </p:tgtEl>
                                        <p:attrNameLst>
                                          <p:attrName>r</p:attrName>
                                        </p:attrNameLst>
                                      </p:cBhvr>
                                    </p:animRot>
                                  </p:childTnLst>
                                </p:cTn>
                              </p:par>
                              <p:par>
                                <p:cTn id="40" presetID="10" presetClass="entr" presetSubtype="0" fill="hold" nodeType="withEffect">
                                  <p:stCondLst>
                                    <p:cond delay="220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par>
                                <p:cTn id="43" presetID="8" presetClass="emph" presetSubtype="0" repeatCount="indefinite" fill="hold" nodeType="withEffect">
                                  <p:stCondLst>
                                    <p:cond delay="2200"/>
                                  </p:stCondLst>
                                  <p:endCondLst>
                                    <p:cond evt="onNext" delay="0">
                                      <p:tgtEl>
                                        <p:sldTgt/>
                                      </p:tgtEl>
                                    </p:cond>
                                  </p:endCondLst>
                                  <p:childTnLst>
                                    <p:animRot by="21600000">
                                      <p:cBhvr>
                                        <p:cTn id="44" dur="2000" fill="hold"/>
                                        <p:tgtEl>
                                          <p:spTgt spid="103"/>
                                        </p:tgtEl>
                                        <p:attrNameLst>
                                          <p:attrName>r</p:attrName>
                                        </p:attrNameLst>
                                      </p:cBhvr>
                                    </p:animRot>
                                  </p:childTnLst>
                                </p:cTn>
                              </p:par>
                              <p:par>
                                <p:cTn id="45" presetID="10" presetClass="entr" presetSubtype="0" fill="hold" grpId="0" nodeType="withEffect">
                                  <p:stCondLst>
                                    <p:cond delay="2300"/>
                                  </p:stCondLst>
                                  <p:childTnLst>
                                    <p:set>
                                      <p:cBhvr>
                                        <p:cTn id="46" dur="1" fill="hold">
                                          <p:stCondLst>
                                            <p:cond delay="0"/>
                                          </p:stCondLst>
                                        </p:cTn>
                                        <p:tgtEl>
                                          <p:spTgt spid="519"/>
                                        </p:tgtEl>
                                        <p:attrNameLst>
                                          <p:attrName>style.visibility</p:attrName>
                                        </p:attrNameLst>
                                      </p:cBhvr>
                                      <p:to>
                                        <p:strVal val="visible"/>
                                      </p:to>
                                    </p:set>
                                    <p:animEffect transition="in" filter="fade">
                                      <p:cBhvr>
                                        <p:cTn id="47" dur="500"/>
                                        <p:tgtEl>
                                          <p:spTgt spid="519"/>
                                        </p:tgtEl>
                                      </p:cBhvr>
                                    </p:animEffect>
                                  </p:childTnLst>
                                </p:cTn>
                              </p:par>
                              <p:par>
                                <p:cTn id="48" presetID="8" presetClass="emph" presetSubtype="0" repeatCount="indefinite" fill="hold" grpId="1" nodeType="withEffect">
                                  <p:stCondLst>
                                    <p:cond delay="2300"/>
                                  </p:stCondLst>
                                  <p:endCondLst>
                                    <p:cond evt="onNext" delay="0">
                                      <p:tgtEl>
                                        <p:sldTgt/>
                                      </p:tgtEl>
                                    </p:cond>
                                  </p:endCondLst>
                                  <p:childTnLst>
                                    <p:animRot by="-21600000">
                                      <p:cBhvr>
                                        <p:cTn id="49" dur="2000" fill="hold"/>
                                        <p:tgtEl>
                                          <p:spTgt spid="519"/>
                                        </p:tgtEl>
                                        <p:attrNameLst>
                                          <p:attrName>r</p:attrName>
                                        </p:attrNameLst>
                                      </p:cBhvr>
                                    </p:animRo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8" presetClass="emph" presetSubtype="0" repeatCount="indefinite" fill="hold" grpId="1" nodeType="withEffect">
                                  <p:stCondLst>
                                    <p:cond delay="2500"/>
                                  </p:stCondLst>
                                  <p:endCondLst>
                                    <p:cond evt="onNext" delay="0">
                                      <p:tgtEl>
                                        <p:sldTgt/>
                                      </p:tgtEl>
                                    </p:cond>
                                  </p:endCondLst>
                                  <p:childTnLst>
                                    <p:animRot by="21600000">
                                      <p:cBhvr>
                                        <p:cTn id="54" dur="2000" fill="hold"/>
                                        <p:tgtEl>
                                          <p:spTgt spid="26"/>
                                        </p:tgtEl>
                                        <p:attrNameLst>
                                          <p:attrName>r</p:attrName>
                                        </p:attrNameLst>
                                      </p:cBhvr>
                                    </p:animRot>
                                  </p:childTnLst>
                                </p:cTn>
                              </p:par>
                              <p:par>
                                <p:cTn id="55" presetID="10" presetClass="entr" presetSubtype="0" fill="hold" nodeType="withEffect">
                                  <p:stCondLst>
                                    <p:cond delay="26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8" presetClass="emph" presetSubtype="0" repeatCount="indefinite" fill="hold" nodeType="withEffect">
                                  <p:stCondLst>
                                    <p:cond delay="2600"/>
                                  </p:stCondLst>
                                  <p:endCondLst>
                                    <p:cond evt="onNext" delay="0">
                                      <p:tgtEl>
                                        <p:sldTgt/>
                                      </p:tgtEl>
                                    </p:cond>
                                  </p:endCondLst>
                                  <p:childTnLst>
                                    <p:animRot by="-21600000">
                                      <p:cBhvr>
                                        <p:cTn id="59" dur="2000" fill="hold"/>
                                        <p:tgtEl>
                                          <p:spTgt spid="79"/>
                                        </p:tgtEl>
                                        <p:attrNameLst>
                                          <p:attrName>r</p:attrName>
                                        </p:attrNameLst>
                                      </p:cBhvr>
                                    </p:animRot>
                                  </p:childTnLst>
                                </p:cTn>
                              </p:par>
                              <p:par>
                                <p:cTn id="60" presetID="10" presetClass="entr" presetSubtype="0" fill="hold" grpId="0" nodeType="withEffect">
                                  <p:stCondLst>
                                    <p:cond delay="280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8" presetClass="emph" presetSubtype="0" repeatCount="indefinite" fill="hold" grpId="1" nodeType="withEffect">
                                  <p:stCondLst>
                                    <p:cond delay="2800"/>
                                  </p:stCondLst>
                                  <p:endCondLst>
                                    <p:cond evt="onNext" delay="0">
                                      <p:tgtEl>
                                        <p:sldTgt/>
                                      </p:tgtEl>
                                    </p:cond>
                                  </p:endCondLst>
                                  <p:childTnLst>
                                    <p:animRot by="21600000">
                                      <p:cBhvr>
                                        <p:cTn id="64" dur="2000" fill="hold"/>
                                        <p:tgtEl>
                                          <p:spTgt spid="93"/>
                                        </p:tgtEl>
                                        <p:attrNameLst>
                                          <p:attrName>r</p:attrName>
                                        </p:attrNameLst>
                                      </p:cBhvr>
                                    </p:animRot>
                                  </p:childTnLst>
                                </p:cTn>
                              </p:par>
                              <p:par>
                                <p:cTn id="65" presetID="10" presetClass="entr" presetSubtype="0" fill="hold" grpId="0" nodeType="withEffect">
                                  <p:stCondLst>
                                    <p:cond delay="300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8" presetClass="emph" presetSubtype="0" repeatCount="indefinite" fill="hold" grpId="1" nodeType="withEffect">
                                  <p:stCondLst>
                                    <p:cond delay="3000"/>
                                  </p:stCondLst>
                                  <p:endCondLst>
                                    <p:cond evt="onNext" delay="0">
                                      <p:tgtEl>
                                        <p:sldTgt/>
                                      </p:tgtEl>
                                    </p:cond>
                                  </p:endCondLst>
                                  <p:childTnLst>
                                    <p:animRot by="-21600000">
                                      <p:cBhvr>
                                        <p:cTn id="69" dur="2000" fill="hold"/>
                                        <p:tgtEl>
                                          <p:spTgt spid="110"/>
                                        </p:tgtEl>
                                        <p:attrNameLst>
                                          <p:attrName>r</p:attrName>
                                        </p:attrNameLst>
                                      </p:cBhvr>
                                    </p:animRot>
                                  </p:childTnLst>
                                </p:cTn>
                              </p:par>
                              <p:par>
                                <p:cTn id="70" presetID="10" presetClass="entr" presetSubtype="0" fill="hold" nodeType="withEffect">
                                  <p:stCondLst>
                                    <p:cond delay="310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8" presetClass="emph" presetSubtype="0" repeatCount="indefinite" fill="hold" nodeType="withEffect">
                                  <p:stCondLst>
                                    <p:cond delay="3100"/>
                                  </p:stCondLst>
                                  <p:endCondLst>
                                    <p:cond evt="onNext" delay="0">
                                      <p:tgtEl>
                                        <p:sldTgt/>
                                      </p:tgtEl>
                                    </p:cond>
                                  </p:endCondLst>
                                  <p:childTnLst>
                                    <p:animRot by="21600000">
                                      <p:cBhvr>
                                        <p:cTn id="74" dur="2000" fill="hold"/>
                                        <p:tgtEl>
                                          <p:spTgt spid="27"/>
                                        </p:tgtEl>
                                        <p:attrNameLst>
                                          <p:attrName>r</p:attrName>
                                        </p:attrNameLst>
                                      </p:cBhvr>
                                    </p:animRot>
                                  </p:childTnLst>
                                </p:cTn>
                              </p:par>
                              <p:par>
                                <p:cTn id="75" presetID="10" presetClass="entr" presetSubtype="0" fill="hold" nodeType="withEffect">
                                  <p:stCondLst>
                                    <p:cond delay="33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8" presetClass="emph" presetSubtype="0" repeatCount="indefinite" fill="hold" nodeType="withEffect">
                                  <p:stCondLst>
                                    <p:cond delay="3300"/>
                                  </p:stCondLst>
                                  <p:endCondLst>
                                    <p:cond evt="onNext" delay="0">
                                      <p:tgtEl>
                                        <p:sldTgt/>
                                      </p:tgtEl>
                                    </p:cond>
                                  </p:endCondLst>
                                  <p:childTnLst>
                                    <p:animRot by="-21600000">
                                      <p:cBhvr>
                                        <p:cTn id="79" dur="2000" fill="hold"/>
                                        <p:tgtEl>
                                          <p:spTgt spid="97"/>
                                        </p:tgtEl>
                                        <p:attrNameLst>
                                          <p:attrName>r</p:attrName>
                                        </p:attrNameLst>
                                      </p:cBhvr>
                                    </p:animRot>
                                  </p:childTnLst>
                                </p:cTn>
                              </p:par>
                              <p:par>
                                <p:cTn id="80" presetID="10" presetClass="entr" presetSubtype="0" fill="hold" nodeType="withEffect">
                                  <p:stCondLst>
                                    <p:cond delay="350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500"/>
                                        <p:tgtEl>
                                          <p:spTgt spid="86"/>
                                        </p:tgtEl>
                                      </p:cBhvr>
                                    </p:animEffect>
                                  </p:childTnLst>
                                </p:cTn>
                              </p:par>
                              <p:par>
                                <p:cTn id="83" presetID="8" presetClass="emph" presetSubtype="0" repeatCount="indefinite" fill="hold" nodeType="withEffect">
                                  <p:stCondLst>
                                    <p:cond delay="3500"/>
                                  </p:stCondLst>
                                  <p:endCondLst>
                                    <p:cond evt="onNext" delay="0">
                                      <p:tgtEl>
                                        <p:sldTgt/>
                                      </p:tgtEl>
                                    </p:cond>
                                  </p:endCondLst>
                                  <p:childTnLst>
                                    <p:animRot by="21600000">
                                      <p:cBhvr>
                                        <p:cTn id="84" dur="2000" fill="hold"/>
                                        <p:tgtEl>
                                          <p:spTgt spid="86"/>
                                        </p:tgtEl>
                                        <p:attrNameLst>
                                          <p:attrName>r</p:attrName>
                                        </p:attrNameLst>
                                      </p:cBhvr>
                                    </p:animRot>
                                  </p:childTnLst>
                                </p:cTn>
                              </p:par>
                              <p:par>
                                <p:cTn id="85" presetID="10" presetClass="entr" presetSubtype="0" fill="hold" nodeType="withEffect">
                                  <p:stCondLst>
                                    <p:cond delay="370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8" presetClass="emph" presetSubtype="0" repeatCount="indefinite" fill="hold" nodeType="withEffect">
                                  <p:stCondLst>
                                    <p:cond delay="3700"/>
                                  </p:stCondLst>
                                  <p:endCondLst>
                                    <p:cond evt="onNext" delay="0">
                                      <p:tgtEl>
                                        <p:sldTgt/>
                                      </p:tgtEl>
                                    </p:cond>
                                  </p:endCondLst>
                                  <p:childTnLst>
                                    <p:animRot by="-21600000">
                                      <p:cBhvr>
                                        <p:cTn id="89" dur="2000" fill="hold"/>
                                        <p:tgtEl>
                                          <p:spTgt spid="94"/>
                                        </p:tgtEl>
                                        <p:attrNameLst>
                                          <p:attrName>r</p:attrName>
                                        </p:attrNameLst>
                                      </p:cBhvr>
                                    </p:animRot>
                                  </p:childTnLst>
                                </p:cTn>
                              </p:par>
                              <p:par>
                                <p:cTn id="90" presetID="10" presetClass="entr" presetSubtype="0" fill="hold" nodeType="withEffect">
                                  <p:stCondLst>
                                    <p:cond delay="380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8" presetClass="emph" presetSubtype="0" repeatCount="indefinite" fill="hold" nodeType="withEffect">
                                  <p:stCondLst>
                                    <p:cond delay="3800"/>
                                  </p:stCondLst>
                                  <p:endCondLst>
                                    <p:cond evt="onNext" delay="0">
                                      <p:tgtEl>
                                        <p:sldTgt/>
                                      </p:tgtEl>
                                    </p:cond>
                                  </p:endCondLst>
                                  <p:childTnLst>
                                    <p:animRot by="21600000">
                                      <p:cBhvr>
                                        <p:cTn id="94" dur="2000" fill="hold"/>
                                        <p:tgtEl>
                                          <p:spTgt spid="100"/>
                                        </p:tgtEl>
                                        <p:attrNameLst>
                                          <p:attrName>r</p:attrName>
                                        </p:attrNameLst>
                                      </p:cBhvr>
                                    </p:animRot>
                                  </p:childTnLst>
                                </p:cTn>
                              </p:par>
                              <p:par>
                                <p:cTn id="95" presetID="10" presetClass="entr" presetSubtype="0" fill="hold" grpId="0" nodeType="withEffect">
                                  <p:stCondLst>
                                    <p:cond delay="400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par>
                                <p:cTn id="98" presetID="8" presetClass="emph" presetSubtype="0" repeatCount="indefinite" fill="hold" grpId="1" nodeType="withEffect">
                                  <p:stCondLst>
                                    <p:cond delay="4000"/>
                                  </p:stCondLst>
                                  <p:endCondLst>
                                    <p:cond evt="onNext" delay="0">
                                      <p:tgtEl>
                                        <p:sldTgt/>
                                      </p:tgtEl>
                                    </p:cond>
                                  </p:endCondLst>
                                  <p:childTnLst>
                                    <p:animRot by="-21600000">
                                      <p:cBhvr>
                                        <p:cTn id="99" dur="2000" fill="hold"/>
                                        <p:tgtEl>
                                          <p:spTgt spid="109"/>
                                        </p:tgtEl>
                                        <p:attrNameLst>
                                          <p:attrName>r</p:attrName>
                                        </p:attrNameLst>
                                      </p:cBhvr>
                                    </p:animRot>
                                  </p:childTnLst>
                                </p:cTn>
                              </p:par>
                              <p:par>
                                <p:cTn id="100" presetID="10" presetClass="entr" presetSubtype="0" fill="hold" grpId="0" nodeType="withEffect">
                                  <p:stCondLst>
                                    <p:cond delay="6000"/>
                                  </p:stCondLst>
                                  <p:iterate type="lt">
                                    <p:tmPct val="10000"/>
                                  </p:iterate>
                                  <p:childTnLst>
                                    <p:set>
                                      <p:cBhvr>
                                        <p:cTn id="101" dur="1" fill="hold">
                                          <p:stCondLst>
                                            <p:cond delay="0"/>
                                          </p:stCondLst>
                                        </p:cTn>
                                        <p:tgtEl>
                                          <p:spTgt spid="513"/>
                                        </p:tgtEl>
                                        <p:attrNameLst>
                                          <p:attrName>style.visibility</p:attrName>
                                        </p:attrNameLst>
                                      </p:cBhvr>
                                      <p:to>
                                        <p:strVal val="visible"/>
                                      </p:to>
                                    </p:set>
                                    <p:animEffect transition="in" filter="fade">
                                      <p:cBhvr>
                                        <p:cTn id="102" dur="500"/>
                                        <p:tgtEl>
                                          <p:spTgt spid="513"/>
                                        </p:tgtEl>
                                      </p:cBhvr>
                                    </p:animEffect>
                                  </p:childTnLst>
                                </p:cTn>
                              </p:par>
                              <p:par>
                                <p:cTn id="103" presetID="10" presetClass="entr" presetSubtype="0" fill="hold" grpId="0" nodeType="withEffect">
                                  <p:stCondLst>
                                    <p:cond delay="7000"/>
                                  </p:stCondLst>
                                  <p:childTnLst>
                                    <p:set>
                                      <p:cBhvr>
                                        <p:cTn id="104" dur="1" fill="hold">
                                          <p:stCondLst>
                                            <p:cond delay="0"/>
                                          </p:stCondLst>
                                        </p:cTn>
                                        <p:tgtEl>
                                          <p:spTgt spid="517"/>
                                        </p:tgtEl>
                                        <p:attrNameLst>
                                          <p:attrName>style.visibility</p:attrName>
                                        </p:attrNameLst>
                                      </p:cBhvr>
                                      <p:to>
                                        <p:strVal val="visible"/>
                                      </p:to>
                                    </p:set>
                                    <p:animEffect transition="in" filter="fade">
                                      <p:cBhvr>
                                        <p:cTn id="105" dur="500"/>
                                        <p:tgtEl>
                                          <p:spTgt spid="517"/>
                                        </p:tgtEl>
                                      </p:cBhvr>
                                    </p:animEffect>
                                  </p:childTnLst>
                                </p:cTn>
                              </p:par>
                              <p:par>
                                <p:cTn id="106" presetID="10" presetClass="entr" presetSubtype="0" fill="hold" grpId="0" nodeType="withEffect">
                                  <p:stCondLst>
                                    <p:cond delay="7600"/>
                                  </p:stCondLst>
                                  <p:childTnLst>
                                    <p:set>
                                      <p:cBhvr>
                                        <p:cTn id="107" dur="1" fill="hold">
                                          <p:stCondLst>
                                            <p:cond delay="0"/>
                                          </p:stCondLst>
                                        </p:cTn>
                                        <p:tgtEl>
                                          <p:spTgt spid="518"/>
                                        </p:tgtEl>
                                        <p:attrNameLst>
                                          <p:attrName>style.visibility</p:attrName>
                                        </p:attrNameLst>
                                      </p:cBhvr>
                                      <p:to>
                                        <p:strVal val="visible"/>
                                      </p:to>
                                    </p:set>
                                    <p:animEffect transition="in" filter="fade">
                                      <p:cBhvr>
                                        <p:cTn id="108"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7" grpId="0"/>
      <p:bldP spid="518" grpId="0"/>
      <p:bldP spid="26" grpId="0" animBg="1"/>
      <p:bldP spid="26" grpId="1" animBg="1"/>
      <p:bldP spid="519" grpId="0" animBg="1"/>
      <p:bldP spid="519" grpId="1" animBg="1"/>
      <p:bldP spid="93" grpId="0" animBg="1"/>
      <p:bldP spid="93" grpId="1" animBg="1"/>
      <p:bldP spid="109" grpId="0" animBg="1"/>
      <p:bldP spid="109" grpId="1" animBg="1"/>
      <p:bldP spid="110" grpId="0" animBg="1"/>
      <p:bldP spid="110" grpId="1" animBg="1"/>
    </p:bldLst>
  </p:timing>
  <p:extLst>
    <p:ext uri="{E180D4A7-C9FB-4DFB-919C-405C955672EB}">
      <p14:showEvtLst xmlns:p14="http://schemas.microsoft.com/office/powerpoint/2010/main">
        <p14:playEvt time="0" objId="1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研究的基本内容</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02</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1851107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基本内容</a:t>
            </a:r>
          </a:p>
        </p:txBody>
      </p:sp>
      <p:cxnSp>
        <p:nvCxnSpPr>
          <p:cNvPr id="3" name="直接连接符 2"/>
          <p:cNvCxnSpPr/>
          <p:nvPr/>
        </p:nvCxnSpPr>
        <p:spPr>
          <a:xfrm>
            <a:off x="1581553" y="2365943"/>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381414" y="2372885"/>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546929" y="2355022"/>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Rectangle 38"/>
          <p:cNvSpPr>
            <a:spLocks noChangeArrowheads="1"/>
          </p:cNvSpPr>
          <p:nvPr/>
        </p:nvSpPr>
        <p:spPr bwMode="auto">
          <a:xfrm>
            <a:off x="7358577" y="932724"/>
            <a:ext cx="3916412" cy="5367405"/>
          </a:xfrm>
          <a:prstGeom prst="rect">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zh-CN" sz="2533" kern="0" dirty="0">
              <a:solidFill>
                <a:prstClr val="white"/>
              </a:solidFill>
              <a:latin typeface="微软雅黑"/>
              <a:ea typeface="微软雅黑"/>
            </a:endParaRPr>
          </a:p>
        </p:txBody>
      </p:sp>
      <p:grpSp>
        <p:nvGrpSpPr>
          <p:cNvPr id="7" name="组合 6"/>
          <p:cNvGrpSpPr/>
          <p:nvPr/>
        </p:nvGrpSpPr>
        <p:grpSpPr>
          <a:xfrm>
            <a:off x="7145708" y="1296317"/>
            <a:ext cx="4129281" cy="684963"/>
            <a:chOff x="3788787" y="1059582"/>
            <a:chExt cx="3147944" cy="522178"/>
          </a:xfrm>
        </p:grpSpPr>
        <p:sp>
          <p:nvSpPr>
            <p:cNvPr id="8" name="矩形 7"/>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1</a:t>
              </a:r>
              <a:endParaRPr lang="zh-CN" altLang="en-US" sz="2400" b="1" dirty="0">
                <a:solidFill>
                  <a:prstClr val="white"/>
                </a:solidFill>
                <a:latin typeface="Arial"/>
                <a:ea typeface="微软雅黑"/>
              </a:endParaRPr>
            </a:p>
          </p:txBody>
        </p:sp>
        <p:sp>
          <p:nvSpPr>
            <p:cNvPr id="9" name="直角三角形 8"/>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grpSp>
        <p:nvGrpSpPr>
          <p:cNvPr id="10" name="组合 9"/>
          <p:cNvGrpSpPr/>
          <p:nvPr/>
        </p:nvGrpSpPr>
        <p:grpSpPr>
          <a:xfrm>
            <a:off x="7145708" y="2892557"/>
            <a:ext cx="4129281" cy="684963"/>
            <a:chOff x="3788787" y="1059582"/>
            <a:chExt cx="3147944" cy="522178"/>
          </a:xfrm>
        </p:grpSpPr>
        <p:sp>
          <p:nvSpPr>
            <p:cNvPr id="11" name="矩形 10"/>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2</a:t>
              </a:r>
              <a:endParaRPr lang="zh-CN" altLang="en-US" sz="2400" b="1" dirty="0">
                <a:solidFill>
                  <a:prstClr val="white"/>
                </a:solidFill>
                <a:latin typeface="Arial"/>
                <a:ea typeface="微软雅黑"/>
              </a:endParaRPr>
            </a:p>
          </p:txBody>
        </p:sp>
        <p:sp>
          <p:nvSpPr>
            <p:cNvPr id="12" name="直角三角形 11"/>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grpSp>
        <p:nvGrpSpPr>
          <p:cNvPr id="13" name="组合 12"/>
          <p:cNvGrpSpPr/>
          <p:nvPr/>
        </p:nvGrpSpPr>
        <p:grpSpPr>
          <a:xfrm>
            <a:off x="7145708" y="4549288"/>
            <a:ext cx="4129281" cy="684963"/>
            <a:chOff x="3788787" y="1059582"/>
            <a:chExt cx="3147944" cy="522178"/>
          </a:xfrm>
        </p:grpSpPr>
        <p:sp>
          <p:nvSpPr>
            <p:cNvPr id="14" name="矩形 13"/>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3</a:t>
              </a:r>
              <a:endParaRPr lang="zh-CN" altLang="en-US" sz="2400" b="1" dirty="0">
                <a:solidFill>
                  <a:prstClr val="white"/>
                </a:solidFill>
                <a:latin typeface="Arial"/>
                <a:ea typeface="微软雅黑"/>
              </a:endParaRPr>
            </a:p>
          </p:txBody>
        </p:sp>
        <p:sp>
          <p:nvSpPr>
            <p:cNvPr id="15" name="直角三角形 14"/>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sp>
        <p:nvSpPr>
          <p:cNvPr id="16" name="矩形 15"/>
          <p:cNvSpPr/>
          <p:nvPr/>
        </p:nvSpPr>
        <p:spPr>
          <a:xfrm>
            <a:off x="7704316" y="1806593"/>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校园寝室服务的质量保证是对校园生活正常运转的重要基础保障。</a:t>
            </a:r>
            <a:endParaRPr lang="en-US" altLang="zh-CN" sz="1867" dirty="0">
              <a:solidFill>
                <a:prstClr val="white"/>
              </a:solidFill>
              <a:latin typeface="微软雅黑" pitchFamily="34" charset="-122"/>
              <a:ea typeface="微软雅黑"/>
            </a:endParaRPr>
          </a:p>
        </p:txBody>
      </p:sp>
      <p:sp>
        <p:nvSpPr>
          <p:cNvPr id="17" name="矩形 16"/>
          <p:cNvSpPr/>
          <p:nvPr/>
        </p:nvSpPr>
        <p:spPr>
          <a:xfrm>
            <a:off x="7704316" y="3468621"/>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智能化时代，应该采用科技化的手段来提高校园寝室服务的便捷性、时效性。</a:t>
            </a:r>
            <a:endParaRPr lang="en-US" altLang="zh-CN" sz="1867" dirty="0">
              <a:solidFill>
                <a:prstClr val="white"/>
              </a:solidFill>
              <a:latin typeface="微软雅黑" pitchFamily="34" charset="-122"/>
              <a:ea typeface="微软雅黑"/>
            </a:endParaRPr>
          </a:p>
        </p:txBody>
      </p:sp>
      <p:sp>
        <p:nvSpPr>
          <p:cNvPr id="18" name="矩形 17"/>
          <p:cNvSpPr/>
          <p:nvPr/>
        </p:nvSpPr>
        <p:spPr>
          <a:xfrm>
            <a:off x="7704316" y="5066267"/>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小程序的使用是校园与时俱进的表现，并有助于提升学校的整体服务水平。</a:t>
            </a:r>
            <a:endParaRPr lang="en-US" altLang="zh-CN" sz="1867" dirty="0">
              <a:solidFill>
                <a:prstClr val="white"/>
              </a:solidFill>
              <a:latin typeface="微软雅黑" pitchFamily="34" charset="-122"/>
              <a:ea typeface="微软雅黑"/>
            </a:endParaRPr>
          </a:p>
        </p:txBody>
      </p:sp>
      <p:sp>
        <p:nvSpPr>
          <p:cNvPr id="20" name="Freeform 4"/>
          <p:cNvSpPr>
            <a:spLocks/>
          </p:cNvSpPr>
          <p:nvPr/>
        </p:nvSpPr>
        <p:spPr bwMode="auto">
          <a:xfrm>
            <a:off x="943861" y="4058339"/>
            <a:ext cx="1366296" cy="1365989"/>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1" name="TextBox 20"/>
          <p:cNvSpPr txBox="1"/>
          <p:nvPr/>
        </p:nvSpPr>
        <p:spPr>
          <a:xfrm>
            <a:off x="1053983" y="4476015"/>
            <a:ext cx="1149349" cy="471918"/>
          </a:xfrm>
          <a:prstGeom prst="rect">
            <a:avLst/>
          </a:prstGeom>
          <a:noFill/>
        </p:spPr>
        <p:txBody>
          <a:bodyPr wrap="square" lIns="162556" tIns="81277" rIns="162556" bIns="81277" rtlCol="0">
            <a:spAutoFit/>
          </a:bodyPr>
          <a:lstStyle/>
          <a:p>
            <a:pPr algn="ctr" defTabSz="1219170"/>
            <a:r>
              <a:rPr lang="en-US" altLang="zh-CN" sz="2000" b="1" dirty="0" err="1">
                <a:solidFill>
                  <a:srgbClr val="4B3C29"/>
                </a:solidFill>
                <a:latin typeface="Arial"/>
                <a:ea typeface="微软雅黑"/>
              </a:rPr>
              <a:t>Mysql</a:t>
            </a:r>
            <a:endParaRPr lang="zh-CN" altLang="en-US" sz="2000" b="1" dirty="0">
              <a:solidFill>
                <a:srgbClr val="4B3C29"/>
              </a:solidFill>
              <a:latin typeface="Arial"/>
              <a:ea typeface="微软雅黑"/>
            </a:endParaRPr>
          </a:p>
        </p:txBody>
      </p:sp>
      <p:sp>
        <p:nvSpPr>
          <p:cNvPr id="23" name="Freeform 4"/>
          <p:cNvSpPr>
            <a:spLocks/>
          </p:cNvSpPr>
          <p:nvPr/>
        </p:nvSpPr>
        <p:spPr bwMode="auto">
          <a:xfrm>
            <a:off x="2512623" y="3858876"/>
            <a:ext cx="1753587" cy="175319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bg1">
              <a:lumMod val="65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4" name="TextBox 23"/>
          <p:cNvSpPr txBox="1"/>
          <p:nvPr/>
        </p:nvSpPr>
        <p:spPr>
          <a:xfrm>
            <a:off x="2806984" y="4470155"/>
            <a:ext cx="1149345" cy="553928"/>
          </a:xfrm>
          <a:prstGeom prst="rect">
            <a:avLst/>
          </a:prstGeom>
          <a:noFill/>
        </p:spPr>
        <p:txBody>
          <a:bodyPr wrap="square" lIns="162556" tIns="81277" rIns="162556" bIns="81277" rtlCol="0">
            <a:spAutoFit/>
          </a:bodyPr>
          <a:lstStyle/>
          <a:p>
            <a:pPr algn="ctr" defTabSz="1219170"/>
            <a:r>
              <a:rPr lang="en-US" altLang="zh-CN" sz="2533" b="1" dirty="0">
                <a:solidFill>
                  <a:srgbClr val="4B3C29"/>
                </a:solidFill>
                <a:latin typeface="Arial"/>
                <a:ea typeface="微软雅黑"/>
              </a:rPr>
              <a:t>SSM</a:t>
            </a:r>
            <a:endParaRPr lang="zh-CN" altLang="en-US" sz="2533" b="1" dirty="0">
              <a:solidFill>
                <a:srgbClr val="4B3C29"/>
              </a:solidFill>
              <a:latin typeface="Arial"/>
              <a:ea typeface="微软雅黑"/>
            </a:endParaRPr>
          </a:p>
        </p:txBody>
      </p:sp>
      <p:sp>
        <p:nvSpPr>
          <p:cNvPr id="26" name="Freeform 4"/>
          <p:cNvSpPr>
            <a:spLocks/>
          </p:cNvSpPr>
          <p:nvPr/>
        </p:nvSpPr>
        <p:spPr bwMode="auto">
          <a:xfrm>
            <a:off x="4399383" y="3846347"/>
            <a:ext cx="2267093" cy="226658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7" name="TextBox 26"/>
          <p:cNvSpPr txBox="1"/>
          <p:nvPr/>
        </p:nvSpPr>
        <p:spPr>
          <a:xfrm>
            <a:off x="4958253" y="4714325"/>
            <a:ext cx="1149347" cy="553928"/>
          </a:xfrm>
          <a:prstGeom prst="rect">
            <a:avLst/>
          </a:prstGeom>
          <a:noFill/>
        </p:spPr>
        <p:txBody>
          <a:bodyPr wrap="square" lIns="162556" tIns="81277" rIns="162556" bIns="81277" rtlCol="0">
            <a:spAutoFit/>
          </a:bodyPr>
          <a:lstStyle/>
          <a:p>
            <a:pPr algn="ctr" defTabSz="1219170"/>
            <a:r>
              <a:rPr lang="en-US" altLang="zh-CN" sz="2533" b="1" dirty="0">
                <a:solidFill>
                  <a:srgbClr val="4B3C29"/>
                </a:solidFill>
                <a:latin typeface="Arial"/>
                <a:ea typeface="微软雅黑"/>
              </a:rPr>
              <a:t>Vue</a:t>
            </a:r>
            <a:endParaRPr lang="zh-CN" altLang="en-US" sz="2533" b="1" dirty="0">
              <a:solidFill>
                <a:srgbClr val="4B3C29"/>
              </a:solidFill>
              <a:latin typeface="Arial"/>
              <a:ea typeface="微软雅黑"/>
            </a:endParaRPr>
          </a:p>
        </p:txBody>
      </p:sp>
      <p:grpSp>
        <p:nvGrpSpPr>
          <p:cNvPr id="28" name="组合 27"/>
          <p:cNvGrpSpPr/>
          <p:nvPr/>
        </p:nvGrpSpPr>
        <p:grpSpPr>
          <a:xfrm>
            <a:off x="1202240" y="1638804"/>
            <a:ext cx="849536" cy="849539"/>
            <a:chOff x="629447" y="1620381"/>
            <a:chExt cx="656995" cy="656995"/>
          </a:xfrm>
        </p:grpSpPr>
        <p:grpSp>
          <p:nvGrpSpPr>
            <p:cNvPr id="29" name="组合 28"/>
            <p:cNvGrpSpPr/>
            <p:nvPr/>
          </p:nvGrpSpPr>
          <p:grpSpPr>
            <a:xfrm>
              <a:off x="629447" y="1620381"/>
              <a:ext cx="656995" cy="656995"/>
              <a:chOff x="467803" y="1510470"/>
              <a:chExt cx="912102" cy="912102"/>
            </a:xfrm>
          </p:grpSpPr>
          <p:sp>
            <p:nvSpPr>
              <p:cNvPr id="31" name="椭圆 30"/>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32" name="椭圆 31"/>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dirty="0">
                  <a:solidFill>
                    <a:srgbClr val="4B3C29"/>
                  </a:solidFill>
                  <a:latin typeface="Calibri"/>
                  <a:ea typeface="微软雅黑"/>
                </a:endParaRPr>
              </a:p>
            </p:txBody>
          </p:sp>
        </p:grpSp>
        <p:sp>
          <p:nvSpPr>
            <p:cNvPr id="30" name="TextBox 29"/>
            <p:cNvSpPr txBox="1"/>
            <p:nvPr/>
          </p:nvSpPr>
          <p:spPr>
            <a:xfrm>
              <a:off x="808704" y="1779601"/>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1</a:t>
              </a:r>
              <a:endParaRPr lang="zh-CN" altLang="en-US" sz="2133" b="1" dirty="0">
                <a:solidFill>
                  <a:srgbClr val="4B3C29"/>
                </a:solidFill>
                <a:latin typeface="Arial"/>
                <a:ea typeface="微软雅黑"/>
              </a:endParaRPr>
            </a:p>
          </p:txBody>
        </p:sp>
      </p:grpSp>
      <p:grpSp>
        <p:nvGrpSpPr>
          <p:cNvPr id="33" name="组合 32"/>
          <p:cNvGrpSpPr/>
          <p:nvPr/>
        </p:nvGrpSpPr>
        <p:grpSpPr>
          <a:xfrm>
            <a:off x="2956645" y="1656892"/>
            <a:ext cx="849536" cy="849539"/>
            <a:chOff x="2023255" y="1633947"/>
            <a:chExt cx="656995" cy="656995"/>
          </a:xfrm>
        </p:grpSpPr>
        <p:grpSp>
          <p:nvGrpSpPr>
            <p:cNvPr id="34" name="组合 33"/>
            <p:cNvGrpSpPr/>
            <p:nvPr/>
          </p:nvGrpSpPr>
          <p:grpSpPr>
            <a:xfrm>
              <a:off x="2023255" y="1633947"/>
              <a:ext cx="656995" cy="656995"/>
              <a:chOff x="467803" y="1510470"/>
              <a:chExt cx="912102" cy="912102"/>
            </a:xfrm>
          </p:grpSpPr>
          <p:sp>
            <p:nvSpPr>
              <p:cNvPr id="36" name="椭圆 35"/>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37" name="椭圆 36"/>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grpSp>
        <p:sp>
          <p:nvSpPr>
            <p:cNvPr id="35" name="TextBox 34"/>
            <p:cNvSpPr txBox="1"/>
            <p:nvPr/>
          </p:nvSpPr>
          <p:spPr>
            <a:xfrm>
              <a:off x="2208514" y="1793166"/>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2</a:t>
              </a:r>
              <a:endParaRPr lang="zh-CN" altLang="en-US" sz="2133" b="1" dirty="0">
                <a:solidFill>
                  <a:srgbClr val="4B3C29"/>
                </a:solidFill>
                <a:latin typeface="Arial"/>
                <a:ea typeface="微软雅黑"/>
              </a:endParaRPr>
            </a:p>
          </p:txBody>
        </p:sp>
      </p:grpSp>
      <p:grpSp>
        <p:nvGrpSpPr>
          <p:cNvPr id="38" name="组合 37"/>
          <p:cNvGrpSpPr/>
          <p:nvPr/>
        </p:nvGrpSpPr>
        <p:grpSpPr>
          <a:xfrm>
            <a:off x="5108160" y="1656891"/>
            <a:ext cx="849536" cy="849539"/>
            <a:chOff x="3558887" y="1633946"/>
            <a:chExt cx="656995" cy="656995"/>
          </a:xfrm>
        </p:grpSpPr>
        <p:grpSp>
          <p:nvGrpSpPr>
            <p:cNvPr id="39" name="组合 38"/>
            <p:cNvGrpSpPr/>
            <p:nvPr/>
          </p:nvGrpSpPr>
          <p:grpSpPr>
            <a:xfrm>
              <a:off x="3558887" y="1633946"/>
              <a:ext cx="656995" cy="656995"/>
              <a:chOff x="467803" y="1510470"/>
              <a:chExt cx="912102" cy="912102"/>
            </a:xfrm>
          </p:grpSpPr>
          <p:sp>
            <p:nvSpPr>
              <p:cNvPr id="41" name="椭圆 40"/>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42" name="椭圆 41"/>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grpSp>
        <p:sp>
          <p:nvSpPr>
            <p:cNvPr id="40" name="TextBox 39"/>
            <p:cNvSpPr txBox="1"/>
            <p:nvPr/>
          </p:nvSpPr>
          <p:spPr>
            <a:xfrm>
              <a:off x="3748645" y="1793166"/>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3</a:t>
              </a:r>
              <a:endParaRPr lang="zh-CN" altLang="en-US" sz="2133" b="1" dirty="0">
                <a:solidFill>
                  <a:srgbClr val="4B3C29"/>
                </a:solidFill>
                <a:latin typeface="Arial"/>
                <a:ea typeface="微软雅黑"/>
              </a:endParaRPr>
            </a:p>
          </p:txBody>
        </p:sp>
      </p:grpSp>
      <p:sp>
        <p:nvSpPr>
          <p:cNvPr id="44" name="矩形 43">
            <a:extLst>
              <a:ext uri="{FF2B5EF4-FFF2-40B4-BE49-F238E27FC236}">
                <a16:creationId xmlns:a16="http://schemas.microsoft.com/office/drawing/2014/main" id="{6BA492D8-967F-4142-99BF-7B0C15C11252}"/>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6732955"/>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22"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8" presetClass="emph" presetSubtype="0" fill="hold" grpId="1" nodeType="withEffect">
                                  <p:stCondLst>
                                    <p:cond delay="0"/>
                                  </p:stCondLst>
                                  <p:childTnLst>
                                    <p:animRot by="21600000">
                                      <p:cBhvr>
                                        <p:cTn id="44" dur="2500" fill="hold"/>
                                        <p:tgtEl>
                                          <p:spTgt spid="20"/>
                                        </p:tgtEl>
                                        <p:attrNameLst>
                                          <p:attrName>r</p:attrName>
                                        </p:attrNameLst>
                                      </p:cBhvr>
                                    </p:animRot>
                                  </p:childTnLst>
                                </p:cTn>
                              </p:par>
                              <p:par>
                                <p:cTn id="45" presetID="8" presetClass="emph" presetSubtype="0" fill="hold" grpId="1" nodeType="withEffect">
                                  <p:stCondLst>
                                    <p:cond delay="0"/>
                                  </p:stCondLst>
                                  <p:childTnLst>
                                    <p:animRot by="21600000">
                                      <p:cBhvr>
                                        <p:cTn id="46" dur="2500" fill="hold"/>
                                        <p:tgtEl>
                                          <p:spTgt spid="23"/>
                                        </p:tgtEl>
                                        <p:attrNameLst>
                                          <p:attrName>r</p:attrName>
                                        </p:attrNameLst>
                                      </p:cBhvr>
                                    </p:animRot>
                                  </p:childTnLst>
                                </p:cTn>
                              </p:par>
                              <p:par>
                                <p:cTn id="47" presetID="8" presetClass="emph" presetSubtype="0" fill="hold" grpId="1" nodeType="withEffect">
                                  <p:stCondLst>
                                    <p:cond delay="0"/>
                                  </p:stCondLst>
                                  <p:childTnLst>
                                    <p:animRot by="21600000">
                                      <p:cBhvr>
                                        <p:cTn id="48" dur="2500" fill="hold"/>
                                        <p:tgtEl>
                                          <p:spTgt spid="26"/>
                                        </p:tgtEl>
                                        <p:attrNameLst>
                                          <p:attrName>r</p:attrName>
                                        </p:attrNameLst>
                                      </p:cBhvr>
                                    </p:animRot>
                                  </p:childTnLst>
                                </p:cTn>
                              </p:par>
                              <p:par>
                                <p:cTn id="49" presetID="22" presetClass="entr" presetSubtype="8" fill="hold" grpId="0" nodeType="withEffect">
                                  <p:stCondLst>
                                    <p:cond delay="60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nodeType="withEffect">
                                  <p:stCondLst>
                                    <p:cond delay="110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1" fill="hold" grpId="0" nodeType="withEffect">
                                  <p:stCondLst>
                                    <p:cond delay="11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par>
                                <p:cTn id="58" presetID="22" presetClass="entr" presetSubtype="8" fill="hold" nodeType="withEffect">
                                  <p:stCondLst>
                                    <p:cond delay="160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par>
                                <p:cTn id="61" presetID="22" presetClass="entr" presetSubtype="1" fill="hold" grpId="0" nodeType="withEffect">
                                  <p:stCondLst>
                                    <p:cond delay="160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8" fill="hold" nodeType="withEffect">
                                  <p:stCondLst>
                                    <p:cond delay="210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22" presetClass="entr" presetSubtype="1" fill="hold" grpId="0" nodeType="withEffect">
                                  <p:stCondLst>
                                    <p:cond delay="2100"/>
                                  </p:stCondLst>
                                  <p:childTnLst>
                                    <p:set>
                                      <p:cBhvr>
                                        <p:cTn id="68" dur="1" fill="hold">
                                          <p:stCondLst>
                                            <p:cond delay="0"/>
                                          </p:stCondLst>
                                        </p:cTn>
                                        <p:tgtEl>
                                          <p:spTgt spid="18"/>
                                        </p:tgtEl>
                                        <p:attrNameLst>
                                          <p:attrName>style.visibility</p:attrName>
                                        </p:attrNameLst>
                                      </p:cBhvr>
                                      <p:to>
                                        <p:strVal val="visible"/>
                                      </p:to>
                                    </p:set>
                                    <p:animEffect transition="in" filter="wipe(up)">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p:bldP spid="18" grpId="0"/>
      <p:bldP spid="20" grpId="0" animBg="1"/>
      <p:bldP spid="20" grpId="1" animBg="1"/>
      <p:bldP spid="21" grpId="0"/>
      <p:bldP spid="23" grpId="0" animBg="1"/>
      <p:bldP spid="23" grpId="1" animBg="1"/>
      <p:bldP spid="24" grpId="0"/>
      <p:bldP spid="26" grpId="0" animBg="1"/>
      <p:bldP spid="26" grpId="1"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solidFill>
              <a:srgbClr val="BFBFBF"/>
            </a:solidFill>
          </a:ln>
        </p:spPr>
        <p:txBody>
          <a:bodyPr/>
          <a:lstStyle/>
          <a:p>
            <a:r>
              <a:rPr lang="zh-CN" altLang="en-US" dirty="0"/>
              <a:t>基本框架</a:t>
            </a:r>
          </a:p>
        </p:txBody>
      </p:sp>
      <p:sp>
        <p:nvSpPr>
          <p:cNvPr id="4" name="矩形 3">
            <a:extLst>
              <a:ext uri="{FF2B5EF4-FFF2-40B4-BE49-F238E27FC236}">
                <a16:creationId xmlns:a16="http://schemas.microsoft.com/office/drawing/2014/main" id="{68FBD573-942A-4B81-9F6B-D04CFDFE7ED2}"/>
              </a:ext>
            </a:extLst>
          </p:cNvPr>
          <p:cNvSpPr/>
          <p:nvPr/>
        </p:nvSpPr>
        <p:spPr>
          <a:xfrm>
            <a:off x="4762500" y="11525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a:t>
            </a:r>
          </a:p>
        </p:txBody>
      </p:sp>
      <p:sp>
        <p:nvSpPr>
          <p:cNvPr id="29" name="矩形 28">
            <a:extLst>
              <a:ext uri="{FF2B5EF4-FFF2-40B4-BE49-F238E27FC236}">
                <a16:creationId xmlns:a16="http://schemas.microsoft.com/office/drawing/2014/main" id="{559AA3EF-115A-4728-BBC6-78CCE8CAF378}"/>
              </a:ext>
            </a:extLst>
          </p:cNvPr>
          <p:cNvSpPr/>
          <p:nvPr/>
        </p:nvSpPr>
        <p:spPr>
          <a:xfrm>
            <a:off x="8867775" y="3189270"/>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后端数据库</a:t>
            </a:r>
          </a:p>
        </p:txBody>
      </p:sp>
      <p:sp>
        <p:nvSpPr>
          <p:cNvPr id="30" name="矩形 29">
            <a:extLst>
              <a:ext uri="{FF2B5EF4-FFF2-40B4-BE49-F238E27FC236}">
                <a16:creationId xmlns:a16="http://schemas.microsoft.com/office/drawing/2014/main" id="{119DFA30-1FA0-41F7-B97A-7517DBEDCC06}"/>
              </a:ext>
            </a:extLst>
          </p:cNvPr>
          <p:cNvSpPr/>
          <p:nvPr/>
        </p:nvSpPr>
        <p:spPr>
          <a:xfrm>
            <a:off x="4762499" y="3189270"/>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PC</a:t>
            </a:r>
            <a:r>
              <a:rPr lang="zh-CN" altLang="en-US" dirty="0"/>
              <a:t>端</a:t>
            </a:r>
          </a:p>
        </p:txBody>
      </p:sp>
      <p:sp>
        <p:nvSpPr>
          <p:cNvPr id="31" name="矩形 30">
            <a:extLst>
              <a:ext uri="{FF2B5EF4-FFF2-40B4-BE49-F238E27FC236}">
                <a16:creationId xmlns:a16="http://schemas.microsoft.com/office/drawing/2014/main" id="{0D70F268-16E7-4DC0-AA16-B1FF07F13CA7}"/>
              </a:ext>
            </a:extLst>
          </p:cNvPr>
          <p:cNvSpPr/>
          <p:nvPr/>
        </p:nvSpPr>
        <p:spPr>
          <a:xfrm>
            <a:off x="1238250" y="319459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微信小程序</a:t>
            </a:r>
          </a:p>
        </p:txBody>
      </p:sp>
      <p:sp>
        <p:nvSpPr>
          <p:cNvPr id="32" name="矩形 31">
            <a:extLst>
              <a:ext uri="{FF2B5EF4-FFF2-40B4-BE49-F238E27FC236}">
                <a16:creationId xmlns:a16="http://schemas.microsoft.com/office/drawing/2014/main" id="{2C52DBFB-2CE1-4DA6-9A86-104C4B71B1C7}"/>
              </a:ext>
            </a:extLst>
          </p:cNvPr>
          <p:cNvSpPr/>
          <p:nvPr/>
        </p:nvSpPr>
        <p:spPr>
          <a:xfrm>
            <a:off x="18753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微信开发者工具</a:t>
            </a:r>
          </a:p>
        </p:txBody>
      </p:sp>
      <p:sp>
        <p:nvSpPr>
          <p:cNvPr id="33" name="矩形 32">
            <a:extLst>
              <a:ext uri="{FF2B5EF4-FFF2-40B4-BE49-F238E27FC236}">
                <a16:creationId xmlns:a16="http://schemas.microsoft.com/office/drawing/2014/main" id="{E72243C3-C88A-46FD-823B-24593C44BCA5}"/>
              </a:ext>
            </a:extLst>
          </p:cNvPr>
          <p:cNvSpPr/>
          <p:nvPr/>
        </p:nvSpPr>
        <p:spPr>
          <a:xfrm>
            <a:off x="2338387"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Vant</a:t>
            </a:r>
            <a:endParaRPr lang="zh-CN" altLang="en-US" dirty="0"/>
          </a:p>
        </p:txBody>
      </p:sp>
      <p:sp>
        <p:nvSpPr>
          <p:cNvPr id="34" name="矩形 33">
            <a:extLst>
              <a:ext uri="{FF2B5EF4-FFF2-40B4-BE49-F238E27FC236}">
                <a16:creationId xmlns:a16="http://schemas.microsoft.com/office/drawing/2014/main" id="{276551C0-A4EF-404C-8278-007D26220B58}"/>
              </a:ext>
            </a:extLst>
          </p:cNvPr>
          <p:cNvSpPr/>
          <p:nvPr/>
        </p:nvSpPr>
        <p:spPr>
          <a:xfrm>
            <a:off x="416015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Vue</a:t>
            </a:r>
            <a:endParaRPr lang="zh-CN" altLang="en-US" dirty="0"/>
          </a:p>
        </p:txBody>
      </p:sp>
      <p:sp>
        <p:nvSpPr>
          <p:cNvPr id="35" name="矩形 34">
            <a:extLst>
              <a:ext uri="{FF2B5EF4-FFF2-40B4-BE49-F238E27FC236}">
                <a16:creationId xmlns:a16="http://schemas.microsoft.com/office/drawing/2014/main" id="{08F713AE-4082-4F28-81D8-2C210B9FAA6A}"/>
              </a:ext>
            </a:extLst>
          </p:cNvPr>
          <p:cNvSpPr/>
          <p:nvPr/>
        </p:nvSpPr>
        <p:spPr>
          <a:xfrm>
            <a:off x="6311007"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Elemenui</a:t>
            </a:r>
            <a:endParaRPr lang="zh-CN" altLang="en-US" dirty="0"/>
          </a:p>
        </p:txBody>
      </p:sp>
      <p:sp>
        <p:nvSpPr>
          <p:cNvPr id="36" name="矩形 35">
            <a:extLst>
              <a:ext uri="{FF2B5EF4-FFF2-40B4-BE49-F238E27FC236}">
                <a16:creationId xmlns:a16="http://schemas.microsoft.com/office/drawing/2014/main" id="{B3C95660-1698-430F-AB73-A0C3B3EDE4EB}"/>
              </a:ext>
            </a:extLst>
          </p:cNvPr>
          <p:cNvSpPr/>
          <p:nvPr/>
        </p:nvSpPr>
        <p:spPr>
          <a:xfrm>
            <a:off x="8405813"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SSM</a:t>
            </a:r>
            <a:endParaRPr lang="zh-CN" altLang="en-US" dirty="0"/>
          </a:p>
        </p:txBody>
      </p:sp>
      <p:sp>
        <p:nvSpPr>
          <p:cNvPr id="37" name="矩形 36">
            <a:extLst>
              <a:ext uri="{FF2B5EF4-FFF2-40B4-BE49-F238E27FC236}">
                <a16:creationId xmlns:a16="http://schemas.microsoft.com/office/drawing/2014/main" id="{1207FEF5-6F10-4A60-AFE9-50F76C374CBD}"/>
              </a:ext>
            </a:extLst>
          </p:cNvPr>
          <p:cNvSpPr/>
          <p:nvPr/>
        </p:nvSpPr>
        <p:spPr>
          <a:xfrm>
            <a:off x="1055666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MyBatis</a:t>
            </a:r>
            <a:endParaRPr lang="zh-CN" altLang="en-US" dirty="0"/>
          </a:p>
        </p:txBody>
      </p:sp>
      <p:cxnSp>
        <p:nvCxnSpPr>
          <p:cNvPr id="6" name="连接符: 肘形 5">
            <a:extLst>
              <a:ext uri="{FF2B5EF4-FFF2-40B4-BE49-F238E27FC236}">
                <a16:creationId xmlns:a16="http://schemas.microsoft.com/office/drawing/2014/main" id="{627E4C03-7D92-40BC-AA7E-1C9E414F888E}"/>
              </a:ext>
            </a:extLst>
          </p:cNvPr>
          <p:cNvCxnSpPr>
            <a:stCxn id="4" idx="2"/>
            <a:endCxn id="29" idx="0"/>
          </p:cNvCxnSpPr>
          <p:nvPr/>
        </p:nvCxnSpPr>
        <p:spPr>
          <a:xfrm rot="16200000" flipH="1">
            <a:off x="7223415" y="454297"/>
            <a:ext cx="1364670" cy="410527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C749D630-1F73-481B-93CB-AC0DD62A7653}"/>
              </a:ext>
            </a:extLst>
          </p:cNvPr>
          <p:cNvCxnSpPr>
            <a:stCxn id="4" idx="2"/>
            <a:endCxn id="30" idx="0"/>
          </p:cNvCxnSpPr>
          <p:nvPr/>
        </p:nvCxnSpPr>
        <p:spPr>
          <a:xfrm rot="5400000">
            <a:off x="5170778" y="2506935"/>
            <a:ext cx="1364670" cy="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CE630D82-A4A4-4C38-8C3E-6C5BA96B4D2A}"/>
              </a:ext>
            </a:extLst>
          </p:cNvPr>
          <p:cNvCxnSpPr>
            <a:cxnSpLocks/>
            <a:stCxn id="4" idx="2"/>
            <a:endCxn id="31" idx="0"/>
          </p:cNvCxnSpPr>
          <p:nvPr/>
        </p:nvCxnSpPr>
        <p:spPr>
          <a:xfrm rot="5400000">
            <a:off x="3405991" y="747472"/>
            <a:ext cx="1369995" cy="3524250"/>
          </a:xfrm>
          <a:prstGeom prst="bentConnector3">
            <a:avLst>
              <a:gd name="adj1" fmla="val 50000"/>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9C4B589-BEB8-401A-844B-6932333ED1F2}"/>
              </a:ext>
            </a:extLst>
          </p:cNvPr>
          <p:cNvCxnSpPr>
            <a:stCxn id="31" idx="2"/>
            <a:endCxn id="33" idx="0"/>
          </p:cNvCxnSpPr>
          <p:nvPr/>
        </p:nvCxnSpPr>
        <p:spPr>
          <a:xfrm rot="16200000" flipH="1">
            <a:off x="2013240" y="4182293"/>
            <a:ext cx="1364671" cy="733424"/>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A4D53A3B-E562-4447-8A07-09E0BDA6B881}"/>
              </a:ext>
            </a:extLst>
          </p:cNvPr>
          <p:cNvCxnSpPr>
            <a:stCxn id="31" idx="2"/>
            <a:endCxn id="32" idx="0"/>
          </p:cNvCxnSpPr>
          <p:nvPr/>
        </p:nvCxnSpPr>
        <p:spPr>
          <a:xfrm rot="5400000">
            <a:off x="937814" y="3840291"/>
            <a:ext cx="1364671" cy="1417428"/>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DD11F27-E6EB-4879-8C30-68FAB77401B2}"/>
              </a:ext>
            </a:extLst>
          </p:cNvPr>
          <p:cNvCxnSpPr>
            <a:cxnSpLocks/>
            <a:stCxn id="30" idx="2"/>
            <a:endCxn id="35" idx="0"/>
          </p:cNvCxnSpPr>
          <p:nvPr/>
        </p:nvCxnSpPr>
        <p:spPr>
          <a:xfrm rot="16200000" flipH="1">
            <a:off x="5759011" y="3955445"/>
            <a:ext cx="1369996" cy="118179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9446C6F5-6FD9-4EF1-A3ED-6AC79A5149FE}"/>
              </a:ext>
            </a:extLst>
          </p:cNvPr>
          <p:cNvCxnSpPr>
            <a:cxnSpLocks/>
            <a:stCxn id="30" idx="2"/>
            <a:endCxn id="34" idx="0"/>
          </p:cNvCxnSpPr>
          <p:nvPr/>
        </p:nvCxnSpPr>
        <p:spPr>
          <a:xfrm rot="5400000">
            <a:off x="4683586" y="4061815"/>
            <a:ext cx="1369996" cy="96905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A80D4FE-DE86-4633-923C-A35308FBCB7C}"/>
              </a:ext>
            </a:extLst>
          </p:cNvPr>
          <p:cNvCxnSpPr>
            <a:cxnSpLocks/>
            <a:stCxn id="29" idx="2"/>
            <a:endCxn id="37" idx="0"/>
          </p:cNvCxnSpPr>
          <p:nvPr/>
        </p:nvCxnSpPr>
        <p:spPr>
          <a:xfrm rot="16200000" flipH="1">
            <a:off x="9934478" y="3885254"/>
            <a:ext cx="1369996" cy="132217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423375E-C98B-4A6D-B1EE-91817D1793BE}"/>
              </a:ext>
            </a:extLst>
          </p:cNvPr>
          <p:cNvCxnSpPr>
            <a:cxnSpLocks/>
            <a:stCxn id="29" idx="2"/>
            <a:endCxn id="36" idx="0"/>
          </p:cNvCxnSpPr>
          <p:nvPr/>
        </p:nvCxnSpPr>
        <p:spPr>
          <a:xfrm rot="5400000">
            <a:off x="8859053" y="4132006"/>
            <a:ext cx="1369996" cy="82867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566E69F-D837-4B6A-BC76-2E669EFEAB5D}"/>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2721220"/>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solidFill>
              <a:srgbClr val="BFBFBF"/>
            </a:solidFill>
          </a:ln>
        </p:spPr>
        <p:txBody>
          <a:bodyPr/>
          <a:lstStyle/>
          <a:p>
            <a:r>
              <a:rPr lang="zh-CN" altLang="en-US" dirty="0"/>
              <a:t>基本模块</a:t>
            </a:r>
          </a:p>
        </p:txBody>
      </p:sp>
      <p:sp>
        <p:nvSpPr>
          <p:cNvPr id="4" name="矩形 3">
            <a:extLst>
              <a:ext uri="{FF2B5EF4-FFF2-40B4-BE49-F238E27FC236}">
                <a16:creationId xmlns:a16="http://schemas.microsoft.com/office/drawing/2014/main" id="{68FBD573-942A-4B81-9F6B-D04CFDFE7ED2}"/>
              </a:ext>
            </a:extLst>
          </p:cNvPr>
          <p:cNvSpPr/>
          <p:nvPr/>
        </p:nvSpPr>
        <p:spPr>
          <a:xfrm>
            <a:off x="4762500" y="11525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a:t>
            </a:r>
          </a:p>
        </p:txBody>
      </p:sp>
      <p:sp>
        <p:nvSpPr>
          <p:cNvPr id="29" name="矩形 28">
            <a:extLst>
              <a:ext uri="{FF2B5EF4-FFF2-40B4-BE49-F238E27FC236}">
                <a16:creationId xmlns:a16="http://schemas.microsoft.com/office/drawing/2014/main" id="{559AA3EF-115A-4728-BBC6-78CCE8CAF378}"/>
              </a:ext>
            </a:extLst>
          </p:cNvPr>
          <p:cNvSpPr/>
          <p:nvPr/>
        </p:nvSpPr>
        <p:spPr>
          <a:xfrm>
            <a:off x="6509231" y="3189271"/>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系统管理</a:t>
            </a:r>
          </a:p>
        </p:txBody>
      </p:sp>
      <p:sp>
        <p:nvSpPr>
          <p:cNvPr id="30" name="矩形 29">
            <a:extLst>
              <a:ext uri="{FF2B5EF4-FFF2-40B4-BE49-F238E27FC236}">
                <a16:creationId xmlns:a16="http://schemas.microsoft.com/office/drawing/2014/main" id="{119DFA30-1FA0-41F7-B97A-7517DBEDCC06}"/>
              </a:ext>
            </a:extLst>
          </p:cNvPr>
          <p:cNvSpPr/>
          <p:nvPr/>
        </p:nvSpPr>
        <p:spPr>
          <a:xfrm>
            <a:off x="3710334" y="32099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用户管理</a:t>
            </a:r>
          </a:p>
        </p:txBody>
      </p:sp>
      <p:sp>
        <p:nvSpPr>
          <p:cNvPr id="31" name="矩形 30">
            <a:extLst>
              <a:ext uri="{FF2B5EF4-FFF2-40B4-BE49-F238E27FC236}">
                <a16:creationId xmlns:a16="http://schemas.microsoft.com/office/drawing/2014/main" id="{0D70F268-16E7-4DC0-AA16-B1FF07F13CA7}"/>
              </a:ext>
            </a:extLst>
          </p:cNvPr>
          <p:cNvSpPr/>
          <p:nvPr/>
        </p:nvSpPr>
        <p:spPr>
          <a:xfrm>
            <a:off x="911435" y="3209926"/>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寝室管理</a:t>
            </a:r>
          </a:p>
        </p:txBody>
      </p:sp>
      <p:sp>
        <p:nvSpPr>
          <p:cNvPr id="32" name="矩形 31">
            <a:extLst>
              <a:ext uri="{FF2B5EF4-FFF2-40B4-BE49-F238E27FC236}">
                <a16:creationId xmlns:a16="http://schemas.microsoft.com/office/drawing/2014/main" id="{2C52DBFB-2CE1-4DA6-9A86-104C4B71B1C7}"/>
              </a:ext>
            </a:extLst>
          </p:cNvPr>
          <p:cNvSpPr/>
          <p:nvPr/>
        </p:nvSpPr>
        <p:spPr>
          <a:xfrm>
            <a:off x="396221" y="5231340"/>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宿舍</a:t>
            </a:r>
          </a:p>
        </p:txBody>
      </p:sp>
      <p:cxnSp>
        <p:nvCxnSpPr>
          <p:cNvPr id="6" name="连接符: 肘形 5">
            <a:extLst>
              <a:ext uri="{FF2B5EF4-FFF2-40B4-BE49-F238E27FC236}">
                <a16:creationId xmlns:a16="http://schemas.microsoft.com/office/drawing/2014/main" id="{627E4C03-7D92-40BC-AA7E-1C9E414F888E}"/>
              </a:ext>
            </a:extLst>
          </p:cNvPr>
          <p:cNvCxnSpPr>
            <a:stCxn id="4" idx="2"/>
            <a:endCxn id="29" idx="0"/>
          </p:cNvCxnSpPr>
          <p:nvPr/>
        </p:nvCxnSpPr>
        <p:spPr>
          <a:xfrm rot="16200000" flipH="1">
            <a:off x="6044143" y="1633569"/>
            <a:ext cx="1364671" cy="174673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C749D630-1F73-481B-93CB-AC0DD62A7653}"/>
              </a:ext>
            </a:extLst>
          </p:cNvPr>
          <p:cNvCxnSpPr>
            <a:stCxn id="4" idx="2"/>
            <a:endCxn id="30" idx="0"/>
          </p:cNvCxnSpPr>
          <p:nvPr/>
        </p:nvCxnSpPr>
        <p:spPr>
          <a:xfrm rot="5400000">
            <a:off x="4634368" y="1991179"/>
            <a:ext cx="1385325" cy="105216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CE630D82-A4A4-4C38-8C3E-6C5BA96B4D2A}"/>
              </a:ext>
            </a:extLst>
          </p:cNvPr>
          <p:cNvCxnSpPr>
            <a:cxnSpLocks/>
            <a:stCxn id="4" idx="2"/>
            <a:endCxn id="31" idx="0"/>
          </p:cNvCxnSpPr>
          <p:nvPr/>
        </p:nvCxnSpPr>
        <p:spPr>
          <a:xfrm rot="5400000">
            <a:off x="3234918" y="591731"/>
            <a:ext cx="1385326" cy="3851065"/>
          </a:xfrm>
          <a:prstGeom prst="bentConnector3">
            <a:avLst>
              <a:gd name="adj1" fmla="val 50000"/>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9C4B589-BEB8-401A-844B-6932333ED1F2}"/>
              </a:ext>
            </a:extLst>
          </p:cNvPr>
          <p:cNvCxnSpPr>
            <a:cxnSpLocks/>
            <a:stCxn id="31" idx="2"/>
            <a:endCxn id="54" idx="0"/>
          </p:cNvCxnSpPr>
          <p:nvPr/>
        </p:nvCxnSpPr>
        <p:spPr>
          <a:xfrm rot="16200000" flipH="1">
            <a:off x="2037783" y="3846265"/>
            <a:ext cx="1349338" cy="14208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A4D53A3B-E562-4447-8A07-09E0BDA6B881}"/>
              </a:ext>
            </a:extLst>
          </p:cNvPr>
          <p:cNvCxnSpPr>
            <a:cxnSpLocks/>
            <a:stCxn id="31" idx="2"/>
            <a:endCxn id="32" idx="0"/>
          </p:cNvCxnSpPr>
          <p:nvPr/>
        </p:nvCxnSpPr>
        <p:spPr>
          <a:xfrm rot="5400000">
            <a:off x="621356" y="3850647"/>
            <a:ext cx="1349339" cy="141204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DD11F27-E6EB-4879-8C30-68FAB77401B2}"/>
              </a:ext>
            </a:extLst>
          </p:cNvPr>
          <p:cNvCxnSpPr>
            <a:cxnSpLocks/>
            <a:stCxn id="30" idx="2"/>
            <a:endCxn id="50" idx="0"/>
          </p:cNvCxnSpPr>
          <p:nvPr/>
        </p:nvCxnSpPr>
        <p:spPr>
          <a:xfrm rot="16200000" flipH="1">
            <a:off x="4282129" y="4400817"/>
            <a:ext cx="1349340" cy="31170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9446C6F5-6FD9-4EF1-A3ED-6AC79A5149FE}"/>
              </a:ext>
            </a:extLst>
          </p:cNvPr>
          <p:cNvCxnSpPr>
            <a:cxnSpLocks/>
            <a:stCxn id="30" idx="2"/>
            <a:endCxn id="49" idx="0"/>
          </p:cNvCxnSpPr>
          <p:nvPr/>
        </p:nvCxnSpPr>
        <p:spPr>
          <a:xfrm rot="5400000">
            <a:off x="3961214" y="4391607"/>
            <a:ext cx="1349340" cy="33012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A80D4FE-DE86-4633-923C-A35308FBCB7C}"/>
              </a:ext>
            </a:extLst>
          </p:cNvPr>
          <p:cNvCxnSpPr>
            <a:cxnSpLocks/>
            <a:stCxn id="29" idx="2"/>
            <a:endCxn id="75" idx="0"/>
          </p:cNvCxnSpPr>
          <p:nvPr/>
        </p:nvCxnSpPr>
        <p:spPr>
          <a:xfrm rot="5400000">
            <a:off x="6903344" y="4534838"/>
            <a:ext cx="1369993" cy="230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423375E-C98B-4A6D-B1EE-91817D1793BE}"/>
              </a:ext>
            </a:extLst>
          </p:cNvPr>
          <p:cNvCxnSpPr>
            <a:cxnSpLocks/>
            <a:stCxn id="29" idx="2"/>
            <a:endCxn id="74" idx="0"/>
          </p:cNvCxnSpPr>
          <p:nvPr/>
        </p:nvCxnSpPr>
        <p:spPr>
          <a:xfrm rot="5400000">
            <a:off x="6612674" y="4244168"/>
            <a:ext cx="1369993" cy="60434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670073E-2B4D-49EE-9C8C-AC7F1FF53948}"/>
              </a:ext>
            </a:extLst>
          </p:cNvPr>
          <p:cNvSpPr/>
          <p:nvPr/>
        </p:nvSpPr>
        <p:spPr>
          <a:xfrm>
            <a:off x="9308127" y="3189269"/>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论坛管理</a:t>
            </a:r>
          </a:p>
        </p:txBody>
      </p:sp>
      <p:cxnSp>
        <p:nvCxnSpPr>
          <p:cNvPr id="27" name="连接符: 肘形 26">
            <a:extLst>
              <a:ext uri="{FF2B5EF4-FFF2-40B4-BE49-F238E27FC236}">
                <a16:creationId xmlns:a16="http://schemas.microsoft.com/office/drawing/2014/main" id="{DC1B2008-5E99-4814-B667-35542BAECA26}"/>
              </a:ext>
            </a:extLst>
          </p:cNvPr>
          <p:cNvCxnSpPr>
            <a:stCxn id="4" idx="2"/>
            <a:endCxn id="39" idx="0"/>
          </p:cNvCxnSpPr>
          <p:nvPr/>
        </p:nvCxnSpPr>
        <p:spPr>
          <a:xfrm rot="16200000" flipH="1">
            <a:off x="7443592" y="234120"/>
            <a:ext cx="1364669" cy="454562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14D61C0-F389-4A8A-A958-E887DA7E6E5A}"/>
              </a:ext>
            </a:extLst>
          </p:cNvPr>
          <p:cNvSpPr/>
          <p:nvPr/>
        </p:nvSpPr>
        <p:spPr>
          <a:xfrm>
            <a:off x="953843"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访客</a:t>
            </a:r>
          </a:p>
        </p:txBody>
      </p:sp>
      <p:sp>
        <p:nvSpPr>
          <p:cNvPr id="45" name="矩形 44">
            <a:extLst>
              <a:ext uri="{FF2B5EF4-FFF2-40B4-BE49-F238E27FC236}">
                <a16:creationId xmlns:a16="http://schemas.microsoft.com/office/drawing/2014/main" id="{2091537C-14EB-4C21-9091-E07F1357F157}"/>
              </a:ext>
            </a:extLst>
          </p:cNvPr>
          <p:cNvSpPr/>
          <p:nvPr/>
        </p:nvSpPr>
        <p:spPr>
          <a:xfrm>
            <a:off x="2092809"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报修</a:t>
            </a:r>
          </a:p>
        </p:txBody>
      </p:sp>
      <p:sp>
        <p:nvSpPr>
          <p:cNvPr id="48" name="矩形 47">
            <a:extLst>
              <a:ext uri="{FF2B5EF4-FFF2-40B4-BE49-F238E27FC236}">
                <a16:creationId xmlns:a16="http://schemas.microsoft.com/office/drawing/2014/main" id="{DEE8241E-B47F-4BCD-AD99-776158D56D02}"/>
              </a:ext>
            </a:extLst>
          </p:cNvPr>
          <p:cNvSpPr/>
          <p:nvPr/>
        </p:nvSpPr>
        <p:spPr>
          <a:xfrm>
            <a:off x="2647737"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打分</a:t>
            </a:r>
          </a:p>
        </p:txBody>
      </p:sp>
      <p:sp>
        <p:nvSpPr>
          <p:cNvPr id="49" name="矩形 48">
            <a:extLst>
              <a:ext uri="{FF2B5EF4-FFF2-40B4-BE49-F238E27FC236}">
                <a16:creationId xmlns:a16="http://schemas.microsoft.com/office/drawing/2014/main" id="{59161C17-F3E4-400D-8611-49E2A03F2D23}"/>
              </a:ext>
            </a:extLst>
          </p:cNvPr>
          <p:cNvSpPr/>
          <p:nvPr/>
        </p:nvSpPr>
        <p:spPr>
          <a:xfrm>
            <a:off x="4277040" y="5231340"/>
            <a:ext cx="387560" cy="91228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管理员</a:t>
            </a:r>
          </a:p>
        </p:txBody>
      </p:sp>
      <p:sp>
        <p:nvSpPr>
          <p:cNvPr id="50" name="矩形 49">
            <a:extLst>
              <a:ext uri="{FF2B5EF4-FFF2-40B4-BE49-F238E27FC236}">
                <a16:creationId xmlns:a16="http://schemas.microsoft.com/office/drawing/2014/main" id="{ADE45CE5-65E8-4CC1-AEA4-77E45EE299FD}"/>
              </a:ext>
            </a:extLst>
          </p:cNvPr>
          <p:cNvSpPr/>
          <p:nvPr/>
        </p:nvSpPr>
        <p:spPr>
          <a:xfrm>
            <a:off x="4918872" y="5231340"/>
            <a:ext cx="387560" cy="1207560"/>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普通用户</a:t>
            </a:r>
          </a:p>
        </p:txBody>
      </p:sp>
      <p:sp>
        <p:nvSpPr>
          <p:cNvPr id="53" name="矩形 52">
            <a:extLst>
              <a:ext uri="{FF2B5EF4-FFF2-40B4-BE49-F238E27FC236}">
                <a16:creationId xmlns:a16="http://schemas.microsoft.com/office/drawing/2014/main" id="{6A49CA54-7C17-4413-904A-3626848299F8}"/>
              </a:ext>
            </a:extLst>
          </p:cNvPr>
          <p:cNvSpPr/>
          <p:nvPr/>
        </p:nvSpPr>
        <p:spPr>
          <a:xfrm>
            <a:off x="1506362"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外出</a:t>
            </a:r>
          </a:p>
        </p:txBody>
      </p:sp>
      <p:sp>
        <p:nvSpPr>
          <p:cNvPr id="54" name="矩形 53">
            <a:extLst>
              <a:ext uri="{FF2B5EF4-FFF2-40B4-BE49-F238E27FC236}">
                <a16:creationId xmlns:a16="http://schemas.microsoft.com/office/drawing/2014/main" id="{3A9F001D-CF86-4900-B4C1-C3573B888477}"/>
              </a:ext>
            </a:extLst>
          </p:cNvPr>
          <p:cNvSpPr/>
          <p:nvPr/>
        </p:nvSpPr>
        <p:spPr>
          <a:xfrm>
            <a:off x="3229077"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杂务</a:t>
            </a:r>
          </a:p>
        </p:txBody>
      </p:sp>
      <p:cxnSp>
        <p:nvCxnSpPr>
          <p:cNvPr id="58" name="连接符: 肘形 57">
            <a:extLst>
              <a:ext uri="{FF2B5EF4-FFF2-40B4-BE49-F238E27FC236}">
                <a16:creationId xmlns:a16="http://schemas.microsoft.com/office/drawing/2014/main" id="{E21F9ACA-F150-4C6E-B30E-B892A776C86C}"/>
              </a:ext>
            </a:extLst>
          </p:cNvPr>
          <p:cNvCxnSpPr>
            <a:stCxn id="31" idx="2"/>
            <a:endCxn id="44" idx="0"/>
          </p:cNvCxnSpPr>
          <p:nvPr/>
        </p:nvCxnSpPr>
        <p:spPr>
          <a:xfrm rot="5400000">
            <a:off x="900167" y="4129458"/>
            <a:ext cx="1349338" cy="85442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B8EDF483-FD8B-47B7-8F5A-E2C82432C1D4}"/>
              </a:ext>
            </a:extLst>
          </p:cNvPr>
          <p:cNvCxnSpPr>
            <a:cxnSpLocks/>
            <a:stCxn id="31" idx="2"/>
            <a:endCxn id="53" idx="0"/>
          </p:cNvCxnSpPr>
          <p:nvPr/>
        </p:nvCxnSpPr>
        <p:spPr>
          <a:xfrm rot="5400000">
            <a:off x="1176426" y="4405717"/>
            <a:ext cx="1349338" cy="30190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44CEAA22-76D0-4F22-9FA4-160C11151FD6}"/>
              </a:ext>
            </a:extLst>
          </p:cNvPr>
          <p:cNvCxnSpPr>
            <a:cxnSpLocks/>
            <a:stCxn id="31" idx="2"/>
            <a:endCxn id="45" idx="0"/>
          </p:cNvCxnSpPr>
          <p:nvPr/>
        </p:nvCxnSpPr>
        <p:spPr>
          <a:xfrm rot="16200000" flipH="1">
            <a:off x="1469649" y="4414399"/>
            <a:ext cx="1349338" cy="2845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00B14F4F-7039-49CE-9213-544F2F9F765C}"/>
              </a:ext>
            </a:extLst>
          </p:cNvPr>
          <p:cNvCxnSpPr>
            <a:cxnSpLocks/>
            <a:stCxn id="31" idx="2"/>
            <a:endCxn id="48" idx="0"/>
          </p:cNvCxnSpPr>
          <p:nvPr/>
        </p:nvCxnSpPr>
        <p:spPr>
          <a:xfrm rot="16200000" flipH="1">
            <a:off x="1747113" y="4136935"/>
            <a:ext cx="1349338" cy="83946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EDFA25EF-548C-43D2-AF2A-10E8C1BFE21B}"/>
              </a:ext>
            </a:extLst>
          </p:cNvPr>
          <p:cNvSpPr/>
          <p:nvPr/>
        </p:nvSpPr>
        <p:spPr>
          <a:xfrm>
            <a:off x="680171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轮播</a:t>
            </a:r>
          </a:p>
        </p:txBody>
      </p:sp>
      <p:sp>
        <p:nvSpPr>
          <p:cNvPr id="75" name="矩形 74">
            <a:extLst>
              <a:ext uri="{FF2B5EF4-FFF2-40B4-BE49-F238E27FC236}">
                <a16:creationId xmlns:a16="http://schemas.microsoft.com/office/drawing/2014/main" id="{F895A0D6-FAA7-473E-B5D1-BCADF4130D0B}"/>
              </a:ext>
            </a:extLst>
          </p:cNvPr>
          <p:cNvSpPr/>
          <p:nvPr/>
        </p:nvSpPr>
        <p:spPr>
          <a:xfrm>
            <a:off x="738305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公告</a:t>
            </a:r>
          </a:p>
        </p:txBody>
      </p:sp>
      <p:sp>
        <p:nvSpPr>
          <p:cNvPr id="76" name="矩形 75">
            <a:extLst>
              <a:ext uri="{FF2B5EF4-FFF2-40B4-BE49-F238E27FC236}">
                <a16:creationId xmlns:a16="http://schemas.microsoft.com/office/drawing/2014/main" id="{47E00CEE-120A-419A-97B0-ED0B8B95433E}"/>
              </a:ext>
            </a:extLst>
          </p:cNvPr>
          <p:cNvSpPr/>
          <p:nvPr/>
        </p:nvSpPr>
        <p:spPr>
          <a:xfrm>
            <a:off x="798740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权限</a:t>
            </a:r>
          </a:p>
        </p:txBody>
      </p:sp>
      <p:cxnSp>
        <p:nvCxnSpPr>
          <p:cNvPr id="79" name="连接符: 肘形 78">
            <a:extLst>
              <a:ext uri="{FF2B5EF4-FFF2-40B4-BE49-F238E27FC236}">
                <a16:creationId xmlns:a16="http://schemas.microsoft.com/office/drawing/2014/main" id="{8E5BC3B7-8BCB-4C28-A142-DB8EED7C0989}"/>
              </a:ext>
            </a:extLst>
          </p:cNvPr>
          <p:cNvCxnSpPr>
            <a:cxnSpLocks/>
            <a:stCxn id="29" idx="2"/>
            <a:endCxn id="76" idx="0"/>
          </p:cNvCxnSpPr>
          <p:nvPr/>
        </p:nvCxnSpPr>
        <p:spPr>
          <a:xfrm rot="16200000" flipH="1">
            <a:off x="7205518" y="4255671"/>
            <a:ext cx="1369993" cy="5813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C2EC6539-AFF7-4A86-BF15-D7143BFECBBF}"/>
              </a:ext>
            </a:extLst>
          </p:cNvPr>
          <p:cNvSpPr/>
          <p:nvPr/>
        </p:nvSpPr>
        <p:spPr>
          <a:xfrm>
            <a:off x="8787093"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发帖</a:t>
            </a:r>
          </a:p>
        </p:txBody>
      </p:sp>
      <p:cxnSp>
        <p:nvCxnSpPr>
          <p:cNvPr id="86" name="连接符: 肘形 85">
            <a:extLst>
              <a:ext uri="{FF2B5EF4-FFF2-40B4-BE49-F238E27FC236}">
                <a16:creationId xmlns:a16="http://schemas.microsoft.com/office/drawing/2014/main" id="{E3105218-9FA9-4F8D-ACA7-9043DF86B326}"/>
              </a:ext>
            </a:extLst>
          </p:cNvPr>
          <p:cNvCxnSpPr>
            <a:cxnSpLocks/>
            <a:endCxn id="92" idx="0"/>
          </p:cNvCxnSpPr>
          <p:nvPr/>
        </p:nvCxnSpPr>
        <p:spPr>
          <a:xfrm rot="16200000" flipH="1">
            <a:off x="10428655" y="3846264"/>
            <a:ext cx="1349338" cy="14208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连接符: 肘形 86">
            <a:extLst>
              <a:ext uri="{FF2B5EF4-FFF2-40B4-BE49-F238E27FC236}">
                <a16:creationId xmlns:a16="http://schemas.microsoft.com/office/drawing/2014/main" id="{91B0F6CA-F6CF-4574-B7E3-52E0AABBF78E}"/>
              </a:ext>
            </a:extLst>
          </p:cNvPr>
          <p:cNvCxnSpPr>
            <a:cxnSpLocks/>
            <a:endCxn id="85" idx="0"/>
          </p:cNvCxnSpPr>
          <p:nvPr/>
        </p:nvCxnSpPr>
        <p:spPr>
          <a:xfrm rot="5400000">
            <a:off x="9012228" y="3850646"/>
            <a:ext cx="1349339" cy="141204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1CC8148-925B-4A48-912F-C80F9A44C1E3}"/>
              </a:ext>
            </a:extLst>
          </p:cNvPr>
          <p:cNvSpPr/>
          <p:nvPr/>
        </p:nvSpPr>
        <p:spPr>
          <a:xfrm>
            <a:off x="9344715"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删帖</a:t>
            </a:r>
          </a:p>
        </p:txBody>
      </p:sp>
      <p:sp>
        <p:nvSpPr>
          <p:cNvPr id="89" name="矩形 88">
            <a:extLst>
              <a:ext uri="{FF2B5EF4-FFF2-40B4-BE49-F238E27FC236}">
                <a16:creationId xmlns:a16="http://schemas.microsoft.com/office/drawing/2014/main" id="{190C29F8-9AD2-4B5C-AA3F-3B7F4D5B3425}"/>
              </a:ext>
            </a:extLst>
          </p:cNvPr>
          <p:cNvSpPr/>
          <p:nvPr/>
        </p:nvSpPr>
        <p:spPr>
          <a:xfrm>
            <a:off x="10483681"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点赞</a:t>
            </a:r>
          </a:p>
        </p:txBody>
      </p:sp>
      <p:sp>
        <p:nvSpPr>
          <p:cNvPr id="90" name="矩形 89">
            <a:extLst>
              <a:ext uri="{FF2B5EF4-FFF2-40B4-BE49-F238E27FC236}">
                <a16:creationId xmlns:a16="http://schemas.microsoft.com/office/drawing/2014/main" id="{869B95E1-F316-4DF4-88F4-CD811C4D361A}"/>
              </a:ext>
            </a:extLst>
          </p:cNvPr>
          <p:cNvSpPr/>
          <p:nvPr/>
        </p:nvSpPr>
        <p:spPr>
          <a:xfrm>
            <a:off x="11038609"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收藏</a:t>
            </a:r>
          </a:p>
        </p:txBody>
      </p:sp>
      <p:sp>
        <p:nvSpPr>
          <p:cNvPr id="91" name="矩形 90">
            <a:extLst>
              <a:ext uri="{FF2B5EF4-FFF2-40B4-BE49-F238E27FC236}">
                <a16:creationId xmlns:a16="http://schemas.microsoft.com/office/drawing/2014/main" id="{AB750369-3BAB-4136-AAB5-A1F69EE52275}"/>
              </a:ext>
            </a:extLst>
          </p:cNvPr>
          <p:cNvSpPr/>
          <p:nvPr/>
        </p:nvSpPr>
        <p:spPr>
          <a:xfrm>
            <a:off x="9897234"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评论</a:t>
            </a:r>
          </a:p>
        </p:txBody>
      </p:sp>
      <p:sp>
        <p:nvSpPr>
          <p:cNvPr id="92" name="矩形 91">
            <a:extLst>
              <a:ext uri="{FF2B5EF4-FFF2-40B4-BE49-F238E27FC236}">
                <a16:creationId xmlns:a16="http://schemas.microsoft.com/office/drawing/2014/main" id="{7E1CCFFA-CE6A-449B-8635-1EA6B1EFA4B7}"/>
              </a:ext>
            </a:extLst>
          </p:cNvPr>
          <p:cNvSpPr/>
          <p:nvPr/>
        </p:nvSpPr>
        <p:spPr>
          <a:xfrm>
            <a:off x="11619949"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排行</a:t>
            </a:r>
          </a:p>
        </p:txBody>
      </p:sp>
      <p:cxnSp>
        <p:nvCxnSpPr>
          <p:cNvPr id="93" name="连接符: 肘形 92">
            <a:extLst>
              <a:ext uri="{FF2B5EF4-FFF2-40B4-BE49-F238E27FC236}">
                <a16:creationId xmlns:a16="http://schemas.microsoft.com/office/drawing/2014/main" id="{1C02FD7E-9D90-4AFF-83F5-B6936388C0BF}"/>
              </a:ext>
            </a:extLst>
          </p:cNvPr>
          <p:cNvCxnSpPr>
            <a:endCxn id="88" idx="0"/>
          </p:cNvCxnSpPr>
          <p:nvPr/>
        </p:nvCxnSpPr>
        <p:spPr>
          <a:xfrm rot="5400000">
            <a:off x="9291039" y="4129457"/>
            <a:ext cx="1349338" cy="85442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BED54FBC-C816-4FF1-8528-B6AFABA882DA}"/>
              </a:ext>
            </a:extLst>
          </p:cNvPr>
          <p:cNvCxnSpPr>
            <a:cxnSpLocks/>
            <a:endCxn id="91" idx="0"/>
          </p:cNvCxnSpPr>
          <p:nvPr/>
        </p:nvCxnSpPr>
        <p:spPr>
          <a:xfrm rot="5400000">
            <a:off x="9567298" y="4405716"/>
            <a:ext cx="1349338" cy="30190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448E7DEF-385F-4EC1-BFB1-FC89AE3AD0BA}"/>
              </a:ext>
            </a:extLst>
          </p:cNvPr>
          <p:cNvCxnSpPr>
            <a:cxnSpLocks/>
            <a:endCxn id="89" idx="0"/>
          </p:cNvCxnSpPr>
          <p:nvPr/>
        </p:nvCxnSpPr>
        <p:spPr>
          <a:xfrm rot="16200000" flipH="1">
            <a:off x="9860521" y="4414398"/>
            <a:ext cx="1349338" cy="2845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24A37120-5CF3-433C-91E0-EA6C2F275963}"/>
              </a:ext>
            </a:extLst>
          </p:cNvPr>
          <p:cNvCxnSpPr>
            <a:cxnSpLocks/>
            <a:stCxn id="39" idx="2"/>
            <a:endCxn id="90" idx="0"/>
          </p:cNvCxnSpPr>
          <p:nvPr/>
        </p:nvCxnSpPr>
        <p:spPr>
          <a:xfrm rot="16200000" flipH="1">
            <a:off x="10130567" y="4129516"/>
            <a:ext cx="1369994" cy="83364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06419D86-B9AD-4576-BE5C-3E39A1C590CF}"/>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1872170"/>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研究重难点</a:t>
            </a:r>
          </a:p>
        </p:txBody>
      </p:sp>
      <p:sp>
        <p:nvSpPr>
          <p:cNvPr id="3" name="Freeform 4"/>
          <p:cNvSpPr>
            <a:spLocks/>
          </p:cNvSpPr>
          <p:nvPr/>
        </p:nvSpPr>
        <p:spPr bwMode="gray">
          <a:xfrm>
            <a:off x="5585037" y="4890414"/>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4" name="Freeform 5"/>
          <p:cNvSpPr>
            <a:spLocks/>
          </p:cNvSpPr>
          <p:nvPr/>
        </p:nvSpPr>
        <p:spPr bwMode="gray">
          <a:xfrm rot="3600000">
            <a:off x="4014260" y="454942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5" name="Freeform 6"/>
          <p:cNvSpPr>
            <a:spLocks/>
          </p:cNvSpPr>
          <p:nvPr/>
        </p:nvSpPr>
        <p:spPr bwMode="gray">
          <a:xfrm rot="7200000">
            <a:off x="3576109" y="281587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6" name="Freeform 7"/>
          <p:cNvSpPr>
            <a:spLocks/>
          </p:cNvSpPr>
          <p:nvPr/>
        </p:nvSpPr>
        <p:spPr bwMode="gray">
          <a:xfrm rot="10800000">
            <a:off x="4408168" y="1651703"/>
            <a:ext cx="2639291" cy="823717"/>
          </a:xfrm>
          <a:custGeom>
            <a:avLst/>
            <a:gdLst>
              <a:gd name="T0" fmla="*/ 385 w 1717"/>
              <a:gd name="T1" fmla="*/ 102 h 484"/>
              <a:gd name="T2" fmla="*/ 421 w 1717"/>
              <a:gd name="T3" fmla="*/ 408 h 484"/>
              <a:gd name="T4" fmla="*/ 402 w 1717"/>
              <a:gd name="T5" fmla="*/ 382 h 484"/>
              <a:gd name="T6" fmla="*/ 376 w 1717"/>
              <a:gd name="T7" fmla="*/ 416 h 484"/>
              <a:gd name="T8" fmla="*/ 349 w 1717"/>
              <a:gd name="T9" fmla="*/ 446 h 484"/>
              <a:gd name="T10" fmla="*/ 316 w 1717"/>
              <a:gd name="T11" fmla="*/ 471 h 484"/>
              <a:gd name="T12" fmla="*/ 291 w 1717"/>
              <a:gd name="T13" fmla="*/ 485 h 484"/>
              <a:gd name="T14" fmla="*/ 264 w 1717"/>
              <a:gd name="T15" fmla="*/ 492 h 484"/>
              <a:gd name="T16" fmla="*/ 238 w 1717"/>
              <a:gd name="T17" fmla="*/ 492 h 484"/>
              <a:gd name="T18" fmla="*/ 208 w 1717"/>
              <a:gd name="T19" fmla="*/ 481 h 484"/>
              <a:gd name="T20" fmla="*/ 174 w 1717"/>
              <a:gd name="T21" fmla="*/ 452 h 484"/>
              <a:gd name="T22" fmla="*/ 144 w 1717"/>
              <a:gd name="T23" fmla="*/ 420 h 484"/>
              <a:gd name="T24" fmla="*/ 118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7 w 1717"/>
              <a:gd name="T37" fmla="*/ 124 h 484"/>
              <a:gd name="T38" fmla="*/ 60 w 1717"/>
              <a:gd name="T39" fmla="*/ 186 h 484"/>
              <a:gd name="T40" fmla="*/ 83 w 1717"/>
              <a:gd name="T41" fmla="*/ 231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09 h 484"/>
              <a:gd name="T62" fmla="*/ 391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7" name="Freeform 8"/>
          <p:cNvSpPr>
            <a:spLocks/>
          </p:cNvSpPr>
          <p:nvPr/>
        </p:nvSpPr>
        <p:spPr bwMode="gray">
          <a:xfrm rot="14400000">
            <a:off x="6075893" y="2045403"/>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8" name="Freeform 9"/>
          <p:cNvSpPr>
            <a:spLocks/>
          </p:cNvSpPr>
          <p:nvPr/>
        </p:nvSpPr>
        <p:spPr bwMode="gray">
          <a:xfrm rot="18000000">
            <a:off x="6516371" y="3664863"/>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9" name="TextBox 8"/>
          <p:cNvSpPr txBox="1"/>
          <p:nvPr/>
        </p:nvSpPr>
        <p:spPr>
          <a:xfrm>
            <a:off x="2284821" y="1800876"/>
            <a:ext cx="2032156"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论坛功能</a:t>
            </a:r>
          </a:p>
        </p:txBody>
      </p:sp>
      <p:sp>
        <p:nvSpPr>
          <p:cNvPr id="10" name="TextBox 9"/>
          <p:cNvSpPr txBox="1"/>
          <p:nvPr/>
        </p:nvSpPr>
        <p:spPr>
          <a:xfrm>
            <a:off x="1583499" y="3892824"/>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微信身份绑定</a:t>
            </a:r>
          </a:p>
        </p:txBody>
      </p:sp>
      <p:sp>
        <p:nvSpPr>
          <p:cNvPr id="11" name="TextBox 10"/>
          <p:cNvSpPr txBox="1"/>
          <p:nvPr/>
        </p:nvSpPr>
        <p:spPr>
          <a:xfrm>
            <a:off x="2749926" y="5387930"/>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文件预览</a:t>
            </a:r>
          </a:p>
        </p:txBody>
      </p:sp>
      <p:sp>
        <p:nvSpPr>
          <p:cNvPr id="12" name="TextBox 11"/>
          <p:cNvSpPr txBox="1"/>
          <p:nvPr/>
        </p:nvSpPr>
        <p:spPr>
          <a:xfrm>
            <a:off x="8441030" y="4680671"/>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文件上传</a:t>
            </a:r>
          </a:p>
        </p:txBody>
      </p:sp>
      <p:sp>
        <p:nvSpPr>
          <p:cNvPr id="13" name="TextBox 12"/>
          <p:cNvSpPr txBox="1"/>
          <p:nvPr/>
        </p:nvSpPr>
        <p:spPr>
          <a:xfrm>
            <a:off x="8692796" y="2777554"/>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文本编辑器</a:t>
            </a:r>
          </a:p>
        </p:txBody>
      </p:sp>
      <p:sp>
        <p:nvSpPr>
          <p:cNvPr id="14" name="TextBox 13"/>
          <p:cNvSpPr txBox="1"/>
          <p:nvPr/>
        </p:nvSpPr>
        <p:spPr>
          <a:xfrm>
            <a:off x="7647031" y="905720"/>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前后端的连接</a:t>
            </a:r>
          </a:p>
        </p:txBody>
      </p:sp>
      <p:sp>
        <p:nvSpPr>
          <p:cNvPr id="16" name="Freeform 4"/>
          <p:cNvSpPr>
            <a:spLocks/>
          </p:cNvSpPr>
          <p:nvPr/>
        </p:nvSpPr>
        <p:spPr bwMode="auto">
          <a:xfrm>
            <a:off x="5083335" y="2381465"/>
            <a:ext cx="2563696" cy="256312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5333" kern="0" dirty="0">
              <a:solidFill>
                <a:srgbClr val="5A5959"/>
              </a:solidFill>
              <a:latin typeface="Impact" pitchFamily="34" charset="0"/>
              <a:ea typeface="微软雅黑" pitchFamily="34" charset="-122"/>
            </a:endParaRPr>
          </a:p>
        </p:txBody>
      </p:sp>
      <p:sp>
        <p:nvSpPr>
          <p:cNvPr id="17" name="TextBox 16"/>
          <p:cNvSpPr txBox="1"/>
          <p:nvPr/>
        </p:nvSpPr>
        <p:spPr>
          <a:xfrm>
            <a:off x="5686691" y="3389874"/>
            <a:ext cx="1383840" cy="502766"/>
          </a:xfrm>
          <a:prstGeom prst="rect">
            <a:avLst/>
          </a:prstGeom>
          <a:noFill/>
        </p:spPr>
        <p:txBody>
          <a:bodyPr wrap="square" rtlCol="0">
            <a:spAutoFit/>
          </a:bodyPr>
          <a:lstStyle/>
          <a:p>
            <a:pPr algn="ctr" defTabSz="1219170"/>
            <a:r>
              <a:rPr lang="zh-CN" altLang="en-US" sz="2667" b="1" dirty="0">
                <a:solidFill>
                  <a:srgbClr val="4B3C29"/>
                </a:solidFill>
                <a:latin typeface="Arial"/>
                <a:ea typeface="微软雅黑"/>
              </a:rPr>
              <a:t>重难点</a:t>
            </a:r>
          </a:p>
        </p:txBody>
      </p:sp>
      <p:sp>
        <p:nvSpPr>
          <p:cNvPr id="19" name="矩形 18">
            <a:extLst>
              <a:ext uri="{FF2B5EF4-FFF2-40B4-BE49-F238E27FC236}">
                <a16:creationId xmlns:a16="http://schemas.microsoft.com/office/drawing/2014/main" id="{3A96A636-DB76-41EC-9B86-3B37A9C4DE52}"/>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5880097"/>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8" presetClass="emph" presetSubtype="0" fill="hold" grpId="1" nodeType="withEffect">
                                  <p:stCondLst>
                                    <p:cond delay="500"/>
                                  </p:stCondLst>
                                  <p:childTnLst>
                                    <p:animRot by="-21600000">
                                      <p:cBhvr>
                                        <p:cTn id="14" dur="3000" fill="hold"/>
                                        <p:tgtEl>
                                          <p:spTgt spid="16"/>
                                        </p:tgtEl>
                                        <p:attrNameLst>
                                          <p:attrName>r</p:attrName>
                                        </p:attrNameLst>
                                      </p:cBhvr>
                                    </p:animRot>
                                  </p:childTnLst>
                                </p:cTn>
                              </p:par>
                              <p:par>
                                <p:cTn id="15" presetID="22" presetClass="entr" presetSubtype="4"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2" fill="hold" grpId="0" nodeType="withEffect">
                                  <p:stCondLst>
                                    <p:cond delay="7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1" fill="hold" grpId="0" nodeType="withEffect">
                                  <p:stCondLst>
                                    <p:cond delay="80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10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1" fill="hold" grpId="0" nodeType="withEffect">
                                  <p:stCondLst>
                                    <p:cond delay="100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par>
                                <p:cTn id="42" presetID="22" presetClass="entr" presetSubtype="8" fill="hold" grpId="0" nodeType="withEffect">
                                  <p:stCondLst>
                                    <p:cond delay="11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grpId="0" nodeType="withEffect">
                                  <p:stCondLst>
                                    <p:cond delay="110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par>
                                <p:cTn id="48" presetID="22" presetClass="entr" presetSubtype="8" fill="hold" grpId="0" nodeType="withEffect">
                                  <p:stCondLst>
                                    <p:cond delay="13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6" grpId="0" animBg="1"/>
      <p:bldP spid="16" grpId="1"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关键问题</a:t>
            </a:r>
          </a:p>
        </p:txBody>
      </p:sp>
      <p:sp>
        <p:nvSpPr>
          <p:cNvPr id="16" name="圆角矩形 1"/>
          <p:cNvSpPr/>
          <p:nvPr/>
        </p:nvSpPr>
        <p:spPr>
          <a:xfrm>
            <a:off x="1740565" y="932723"/>
            <a:ext cx="8904475" cy="5664629"/>
          </a:xfrm>
          <a:custGeom>
            <a:avLst/>
            <a:gdLst/>
            <a:ahLst/>
            <a:cxnLst/>
            <a:rect l="l" t="t" r="r" b="b"/>
            <a:pathLst>
              <a:path w="6678356" h="4248472">
                <a:moveTo>
                  <a:pt x="0" y="0"/>
                </a:moveTo>
                <a:lnTo>
                  <a:pt x="133660" y="0"/>
                </a:lnTo>
                <a:lnTo>
                  <a:pt x="133660" y="2448826"/>
                </a:lnTo>
                <a:cubicBezTo>
                  <a:pt x="133660" y="2861364"/>
                  <a:pt x="468087" y="3195791"/>
                  <a:pt x="880624" y="3195791"/>
                </a:cubicBezTo>
                <a:cubicBezTo>
                  <a:pt x="1293161" y="3195791"/>
                  <a:pt x="1627588" y="2861364"/>
                  <a:pt x="1627588" y="2448826"/>
                </a:cubicBezTo>
                <a:lnTo>
                  <a:pt x="1627588" y="2070006"/>
                </a:lnTo>
                <a:lnTo>
                  <a:pt x="1626329" y="2070006"/>
                </a:lnTo>
                <a:lnTo>
                  <a:pt x="1626329" y="925046"/>
                </a:lnTo>
                <a:cubicBezTo>
                  <a:pt x="1626329" y="434979"/>
                  <a:pt x="2023607" y="37702"/>
                  <a:pt x="2513672" y="37702"/>
                </a:cubicBezTo>
                <a:cubicBezTo>
                  <a:pt x="3003739" y="37702"/>
                  <a:pt x="3401016" y="434979"/>
                  <a:pt x="3401016" y="925046"/>
                </a:cubicBezTo>
                <a:lnTo>
                  <a:pt x="3401016" y="1182663"/>
                </a:lnTo>
                <a:lnTo>
                  <a:pt x="3408252" y="1182663"/>
                </a:lnTo>
                <a:lnTo>
                  <a:pt x="3408252" y="3198246"/>
                </a:lnTo>
                <a:cubicBezTo>
                  <a:pt x="3408252" y="3610783"/>
                  <a:pt x="3742679" y="3945211"/>
                  <a:pt x="4155216" y="3945211"/>
                </a:cubicBezTo>
                <a:cubicBezTo>
                  <a:pt x="4567754" y="3945211"/>
                  <a:pt x="4902181" y="3610783"/>
                  <a:pt x="4902181" y="3198246"/>
                </a:cubicBezTo>
                <a:lnTo>
                  <a:pt x="4902181" y="2982549"/>
                </a:lnTo>
                <a:lnTo>
                  <a:pt x="4903669" y="2982549"/>
                </a:lnTo>
                <a:lnTo>
                  <a:pt x="4903669" y="1941197"/>
                </a:lnTo>
                <a:cubicBezTo>
                  <a:pt x="4903669" y="1451131"/>
                  <a:pt x="5300946" y="1053854"/>
                  <a:pt x="5791013" y="1053854"/>
                </a:cubicBezTo>
                <a:cubicBezTo>
                  <a:pt x="6281078" y="1053854"/>
                  <a:pt x="6678356" y="1451131"/>
                  <a:pt x="6678356" y="1941197"/>
                </a:cubicBezTo>
                <a:lnTo>
                  <a:pt x="6678356" y="4248472"/>
                </a:lnTo>
                <a:lnTo>
                  <a:pt x="6544697" y="4248472"/>
                </a:lnTo>
                <a:lnTo>
                  <a:pt x="6544697" y="1984883"/>
                </a:lnTo>
                <a:cubicBezTo>
                  <a:pt x="6544697" y="1572346"/>
                  <a:pt x="6210270" y="1237918"/>
                  <a:pt x="5797733" y="1237918"/>
                </a:cubicBezTo>
                <a:cubicBezTo>
                  <a:pt x="5385195" y="1237918"/>
                  <a:pt x="5050768" y="1572346"/>
                  <a:pt x="5050768" y="1984883"/>
                </a:cubicBezTo>
                <a:lnTo>
                  <a:pt x="5050768" y="3245377"/>
                </a:lnTo>
                <a:lnTo>
                  <a:pt x="5049107" y="3245377"/>
                </a:lnTo>
                <a:cubicBezTo>
                  <a:pt x="5047417" y="3733859"/>
                  <a:pt x="4650854" y="4129275"/>
                  <a:pt x="4161936" y="4129275"/>
                </a:cubicBezTo>
                <a:cubicBezTo>
                  <a:pt x="3671870" y="4129275"/>
                  <a:pt x="3274592" y="3731998"/>
                  <a:pt x="3274592" y="3241932"/>
                </a:cubicBezTo>
                <a:lnTo>
                  <a:pt x="3274592" y="1520137"/>
                </a:lnTo>
                <a:lnTo>
                  <a:pt x="3267358" y="1520137"/>
                </a:lnTo>
                <a:lnTo>
                  <a:pt x="3267358" y="968732"/>
                </a:lnTo>
                <a:cubicBezTo>
                  <a:pt x="3267358" y="556195"/>
                  <a:pt x="2932931" y="221768"/>
                  <a:pt x="2520393" y="221768"/>
                </a:cubicBezTo>
                <a:cubicBezTo>
                  <a:pt x="2107856" y="221768"/>
                  <a:pt x="1773428" y="556195"/>
                  <a:pt x="1773428" y="968732"/>
                </a:cubicBezTo>
                <a:lnTo>
                  <a:pt x="1773428" y="1347553"/>
                </a:lnTo>
                <a:lnTo>
                  <a:pt x="1774688" y="1347553"/>
                </a:lnTo>
                <a:lnTo>
                  <a:pt x="1774688" y="2492513"/>
                </a:lnTo>
                <a:cubicBezTo>
                  <a:pt x="1774688" y="2982578"/>
                  <a:pt x="1377411" y="3379856"/>
                  <a:pt x="887344" y="3379856"/>
                </a:cubicBezTo>
                <a:cubicBezTo>
                  <a:pt x="397278" y="3379856"/>
                  <a:pt x="0" y="2982578"/>
                  <a:pt x="0" y="2492513"/>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133" kern="0">
              <a:solidFill>
                <a:srgbClr val="4B3C29"/>
              </a:solidFill>
              <a:latin typeface="Calibri"/>
              <a:ea typeface="微软雅黑"/>
            </a:endParaRPr>
          </a:p>
        </p:txBody>
      </p:sp>
      <p:sp>
        <p:nvSpPr>
          <p:cNvPr id="17" name="TextBox 16"/>
          <p:cNvSpPr txBox="1"/>
          <p:nvPr/>
        </p:nvSpPr>
        <p:spPr>
          <a:xfrm flipH="1">
            <a:off x="1922072" y="1354666"/>
            <a:ext cx="2014277" cy="1754326"/>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跨域是指跨域名的访问，在本地的数据操作中，因为服务器操作数据的端口号与前端展示数据的端口号不一致</a:t>
            </a:r>
          </a:p>
        </p:txBody>
      </p:sp>
      <p:sp>
        <p:nvSpPr>
          <p:cNvPr id="18" name="TextBox 17"/>
          <p:cNvSpPr txBox="1"/>
          <p:nvPr/>
        </p:nvSpPr>
        <p:spPr>
          <a:xfrm flipH="1">
            <a:off x="4037828" y="3225579"/>
            <a:ext cx="2125025" cy="2585323"/>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针对前端使用的富文本编辑器有好几种，使用方式操作也大相径庭，需要斟酌选取一个最为合适的。譬如</a:t>
            </a:r>
            <a:r>
              <a:rPr lang="en-US" altLang="zh-CN" kern="0" dirty="0" err="1">
                <a:solidFill>
                  <a:srgbClr val="4B3C29"/>
                </a:solidFill>
                <a:latin typeface="Arial" pitchFamily="34" charset="0"/>
                <a:ea typeface="微软雅黑" pitchFamily="34" charset="-122"/>
                <a:cs typeface="Arial" pitchFamily="34" charset="0"/>
              </a:rPr>
              <a:t>wangEditor</a:t>
            </a:r>
            <a:r>
              <a:rPr lang="zh-CN" altLang="en-US" kern="0" dirty="0">
                <a:solidFill>
                  <a:srgbClr val="4B3C29"/>
                </a:solidFill>
                <a:latin typeface="Arial" pitchFamily="34" charset="0"/>
                <a:ea typeface="微软雅黑" pitchFamily="34" charset="-122"/>
                <a:cs typeface="Arial" pitchFamily="34" charset="0"/>
              </a:rPr>
              <a:t>、</a:t>
            </a:r>
            <a:r>
              <a:rPr lang="en-US" altLang="zh-CN" kern="0" dirty="0" err="1">
                <a:solidFill>
                  <a:srgbClr val="4B3C29"/>
                </a:solidFill>
                <a:latin typeface="Arial" pitchFamily="34" charset="0"/>
                <a:ea typeface="微软雅黑" pitchFamily="34" charset="-122"/>
                <a:cs typeface="Arial" pitchFamily="34" charset="0"/>
              </a:rPr>
              <a:t>UEditor</a:t>
            </a:r>
            <a:r>
              <a:rPr lang="zh-CN" altLang="en-US" kern="0" dirty="0">
                <a:solidFill>
                  <a:srgbClr val="4B3C29"/>
                </a:solidFill>
                <a:latin typeface="Arial" pitchFamily="34" charset="0"/>
                <a:ea typeface="微软雅黑" pitchFamily="34" charset="-122"/>
                <a:cs typeface="Arial" pitchFamily="34" charset="0"/>
              </a:rPr>
              <a:t>、</a:t>
            </a:r>
            <a:r>
              <a:rPr lang="en-US" altLang="zh-CN" kern="0" dirty="0" err="1">
                <a:solidFill>
                  <a:srgbClr val="4B3C29"/>
                </a:solidFill>
                <a:latin typeface="Arial" pitchFamily="34" charset="0"/>
                <a:ea typeface="微软雅黑" pitchFamily="34" charset="-122"/>
                <a:cs typeface="Arial" pitchFamily="34" charset="0"/>
              </a:rPr>
              <a:t>tinymce</a:t>
            </a:r>
            <a:r>
              <a:rPr lang="zh-CN" altLang="en-US" kern="0" dirty="0">
                <a:solidFill>
                  <a:srgbClr val="4B3C29"/>
                </a:solidFill>
                <a:latin typeface="Arial" pitchFamily="34" charset="0"/>
                <a:ea typeface="微软雅黑" pitchFamily="34" charset="-122"/>
                <a:cs typeface="Arial" pitchFamily="34" charset="0"/>
              </a:rPr>
              <a:t>等等</a:t>
            </a:r>
          </a:p>
        </p:txBody>
      </p:sp>
      <p:sp>
        <p:nvSpPr>
          <p:cNvPr id="19" name="TextBox 18"/>
          <p:cNvSpPr txBox="1"/>
          <p:nvPr/>
        </p:nvSpPr>
        <p:spPr>
          <a:xfrm flipH="1">
            <a:off x="6288710" y="2732904"/>
            <a:ext cx="2014470" cy="1477328"/>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研究清楚如何选择本地文件上传到指定位置，并在前端调用预览，避免浏览器的安全问题</a:t>
            </a:r>
          </a:p>
        </p:txBody>
      </p:sp>
      <p:sp>
        <p:nvSpPr>
          <p:cNvPr id="20" name="TextBox 19"/>
          <p:cNvSpPr txBox="1"/>
          <p:nvPr/>
        </p:nvSpPr>
        <p:spPr>
          <a:xfrm flipH="1">
            <a:off x="8531169" y="4627434"/>
            <a:ext cx="2040739" cy="1200329"/>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需要熟悉微信小程序原生框架的操作，要多看看微信小程序的官方文档</a:t>
            </a:r>
          </a:p>
        </p:txBody>
      </p:sp>
      <p:sp>
        <p:nvSpPr>
          <p:cNvPr id="21" name="Freeform 4"/>
          <p:cNvSpPr>
            <a:spLocks/>
          </p:cNvSpPr>
          <p:nvPr/>
        </p:nvSpPr>
        <p:spPr bwMode="auto">
          <a:xfrm>
            <a:off x="2015146" y="3199221"/>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2" name="Freeform 4"/>
          <p:cNvSpPr>
            <a:spLocks/>
          </p:cNvSpPr>
          <p:nvPr/>
        </p:nvSpPr>
        <p:spPr bwMode="auto">
          <a:xfrm>
            <a:off x="4174434" y="1312189"/>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3" name="Freeform 4"/>
          <p:cNvSpPr>
            <a:spLocks/>
          </p:cNvSpPr>
          <p:nvPr/>
        </p:nvSpPr>
        <p:spPr bwMode="auto">
          <a:xfrm>
            <a:off x="6357822" y="4251356"/>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4" name="Freeform 4"/>
          <p:cNvSpPr>
            <a:spLocks/>
          </p:cNvSpPr>
          <p:nvPr/>
        </p:nvSpPr>
        <p:spPr bwMode="auto">
          <a:xfrm>
            <a:off x="8542834" y="2678960"/>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5" name="TextBox 24"/>
          <p:cNvSpPr txBox="1"/>
          <p:nvPr/>
        </p:nvSpPr>
        <p:spPr>
          <a:xfrm>
            <a:off x="2329948" y="3888028"/>
            <a:ext cx="1236801" cy="461665"/>
          </a:xfrm>
          <a:prstGeom prst="rect">
            <a:avLst/>
          </a:prstGeom>
          <a:noFill/>
        </p:spPr>
        <p:txBody>
          <a:bodyPr wrap="square" rtlCol="0">
            <a:spAutoFit/>
          </a:bodyPr>
          <a:lstStyle/>
          <a:p>
            <a:pPr algn="ctr" defTabSz="1219170"/>
            <a:r>
              <a:rPr lang="en-US" altLang="zh-CN" sz="2400" b="1" dirty="0">
                <a:solidFill>
                  <a:srgbClr val="4B3C29"/>
                </a:solidFill>
                <a:latin typeface="Arial"/>
                <a:ea typeface="微软雅黑"/>
              </a:rPr>
              <a:t>1</a:t>
            </a:r>
            <a:endParaRPr lang="zh-CN" altLang="en-US" sz="2400" b="1" dirty="0">
              <a:solidFill>
                <a:srgbClr val="4B3C29"/>
              </a:solidFill>
              <a:latin typeface="Arial"/>
              <a:ea typeface="微软雅黑"/>
            </a:endParaRPr>
          </a:p>
        </p:txBody>
      </p:sp>
      <p:sp>
        <p:nvSpPr>
          <p:cNvPr id="26" name="TextBox 25"/>
          <p:cNvSpPr txBox="1"/>
          <p:nvPr/>
        </p:nvSpPr>
        <p:spPr>
          <a:xfrm>
            <a:off x="4500783" y="2021547"/>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2</a:t>
            </a:r>
            <a:endParaRPr lang="zh-CN" altLang="en-US" sz="2133" b="1" dirty="0">
              <a:solidFill>
                <a:srgbClr val="4B3C29"/>
              </a:solidFill>
              <a:latin typeface="Arial"/>
              <a:ea typeface="微软雅黑"/>
            </a:endParaRPr>
          </a:p>
        </p:txBody>
      </p:sp>
      <p:sp>
        <p:nvSpPr>
          <p:cNvPr id="27" name="TextBox 26"/>
          <p:cNvSpPr txBox="1"/>
          <p:nvPr/>
        </p:nvSpPr>
        <p:spPr>
          <a:xfrm>
            <a:off x="6659268" y="4960714"/>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3</a:t>
            </a:r>
            <a:endParaRPr lang="zh-CN" altLang="en-US" sz="2133" b="1" dirty="0">
              <a:solidFill>
                <a:srgbClr val="4B3C29"/>
              </a:solidFill>
              <a:latin typeface="Arial"/>
              <a:ea typeface="微软雅黑"/>
            </a:endParaRPr>
          </a:p>
        </p:txBody>
      </p:sp>
      <p:sp>
        <p:nvSpPr>
          <p:cNvPr id="28" name="TextBox 27"/>
          <p:cNvSpPr txBox="1"/>
          <p:nvPr/>
        </p:nvSpPr>
        <p:spPr>
          <a:xfrm>
            <a:off x="8844280" y="3388318"/>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4</a:t>
            </a:r>
            <a:endParaRPr lang="zh-CN" altLang="en-US" sz="2133" b="1" dirty="0">
              <a:solidFill>
                <a:srgbClr val="4B3C29"/>
              </a:solidFill>
              <a:latin typeface="Arial"/>
              <a:ea typeface="微软雅黑"/>
            </a:endParaRPr>
          </a:p>
        </p:txBody>
      </p:sp>
      <p:sp>
        <p:nvSpPr>
          <p:cNvPr id="29" name="矩形 28">
            <a:extLst>
              <a:ext uri="{FF2B5EF4-FFF2-40B4-BE49-F238E27FC236}">
                <a16:creationId xmlns:a16="http://schemas.microsoft.com/office/drawing/2014/main" id="{15127B69-2B86-49B6-A02D-8C8B8BE2F2E0}"/>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268638"/>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8" presetClass="emph" presetSubtype="0" fill="hold" grpId="1" nodeType="withEffect">
                                  <p:stCondLst>
                                    <p:cond delay="0"/>
                                  </p:stCondLst>
                                  <p:childTnLst>
                                    <p:animRot by="21600000">
                                      <p:cBhvr>
                                        <p:cTn id="12" dur="2000" fill="hold"/>
                                        <p:tgtEl>
                                          <p:spTgt spid="21"/>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8" presetClass="emph" presetSubtype="0" fill="hold" grpId="1" nodeType="withEffect">
                                  <p:stCondLst>
                                    <p:cond delay="0"/>
                                  </p:stCondLst>
                                  <p:childTnLst>
                                    <p:animRot by="21600000">
                                      <p:cBhvr>
                                        <p:cTn id="17" dur="2000" fill="hold"/>
                                        <p:tgtEl>
                                          <p:spTgt spid="22"/>
                                        </p:tgtEl>
                                        <p:attrNameLst>
                                          <p:attrName>r</p:attrName>
                                        </p:attrNameLst>
                                      </p:cBhvr>
                                    </p:animRot>
                                  </p:childTnLst>
                                </p:cTn>
                              </p:par>
                              <p:par>
                                <p:cTn id="18" presetID="10" presetClass="entr" presetSubtype="0" fill="hold" grpId="0" nodeType="withEffect">
                                  <p:stCondLst>
                                    <p:cond delay="2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8" presetClass="emph" presetSubtype="0" fill="hold" grpId="1" nodeType="withEffect">
                                  <p:stCondLst>
                                    <p:cond delay="200"/>
                                  </p:stCondLst>
                                  <p:childTnLst>
                                    <p:animRot by="21600000">
                                      <p:cBhvr>
                                        <p:cTn id="22" dur="2000" fill="hold"/>
                                        <p:tgtEl>
                                          <p:spTgt spid="23"/>
                                        </p:tgtEl>
                                        <p:attrNameLst>
                                          <p:attrName>r</p:attrName>
                                        </p:attrNameLst>
                                      </p:cBhvr>
                                    </p:animRo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8" presetClass="emph" presetSubtype="0" fill="hold" grpId="1" nodeType="withEffect">
                                  <p:stCondLst>
                                    <p:cond delay="200"/>
                                  </p:stCondLst>
                                  <p:childTnLst>
                                    <p:animRot by="21600000">
                                      <p:cBhvr>
                                        <p:cTn id="27" dur="2000" fill="hold"/>
                                        <p:tgtEl>
                                          <p:spTgt spid="24"/>
                                        </p:tgtEl>
                                        <p:attrNameLst>
                                          <p:attrName>r</p:attrName>
                                        </p:attrNameLst>
                                      </p:cBhvr>
                                    </p:animRot>
                                  </p:childTnLst>
                                </p:cTn>
                              </p:par>
                              <p:par>
                                <p:cTn id="28" presetID="10" presetClass="entr" presetSubtype="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22" presetClass="entr" presetSubtype="4" fill="hold" grpId="0" nodeType="withEffect">
                                  <p:stCondLst>
                                    <p:cond delay="80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1" fill="hold" grpId="0" nodeType="withEffect">
                                  <p:stCondLst>
                                    <p:cond delay="80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4" fill="hold" grpId="0" nodeType="withEffect">
                                  <p:stCondLst>
                                    <p:cond delay="80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1" fill="hold" grpId="0" nodeType="withEffect">
                                  <p:stCondLst>
                                    <p:cond delay="80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25" grpId="0"/>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569660"/>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研究方法及措施</a:t>
            </a:r>
          </a:p>
          <a:p>
            <a:pPr algn="ctr" defTabSz="1219170">
              <a:defRPr/>
            </a:pPr>
            <a:endParaRPr lang="zh-CN" altLang="en-US" sz="3200" b="1" kern="0" dirty="0">
              <a:solidFill>
                <a:prstClr val="black"/>
              </a:solidFill>
              <a:latin typeface="Arial" pitchFamily="34" charset="0"/>
              <a:ea typeface="微软雅黑" pitchFamily="34" charset="-122"/>
              <a:cs typeface="Arial" pitchFamily="34" charset="0"/>
            </a:endParaRP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03</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4119151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a:t>
            </a:r>
          </a:p>
        </p:txBody>
      </p:sp>
      <p:pic>
        <p:nvPicPr>
          <p:cNvPr id="3" name="Picture 9"/>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000" r="11000"/>
          <a:stretch/>
        </p:blipFill>
        <p:spPr bwMode="auto">
          <a:xfrm>
            <a:off x="7466441" y="1585396"/>
            <a:ext cx="3014771" cy="3014771"/>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0742" b="10742"/>
          <a:stretch/>
        </p:blipFill>
        <p:spPr bwMode="auto">
          <a:xfrm>
            <a:off x="4367808" y="3044958"/>
            <a:ext cx="3009445" cy="300944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517" r="517"/>
          <a:stretch/>
        </p:blipFill>
        <p:spPr bwMode="auto">
          <a:xfrm>
            <a:off x="1948998" y="1511982"/>
            <a:ext cx="2883653" cy="2883653"/>
          </a:xfrm>
          <a:prstGeom prst="ellipse">
            <a:avLst/>
          </a:prstGeom>
          <a:noFill/>
          <a:extLst>
            <a:ext uri="{909E8E84-426E-40DD-AFC4-6F175D3DCCD1}">
              <a14:hiddenFill xmlns:a14="http://schemas.microsoft.com/office/drawing/2010/main">
                <a:solidFill>
                  <a:srgbClr val="FFFFFF"/>
                </a:solidFill>
              </a14:hiddenFill>
            </a:ext>
          </a:extLst>
        </p:spPr>
      </p:pic>
      <p:sp>
        <p:nvSpPr>
          <p:cNvPr id="6" name="Oval 9"/>
          <p:cNvSpPr>
            <a:spLocks noChangeAspect="1" noChangeArrowheads="1"/>
          </p:cNvSpPr>
          <p:nvPr/>
        </p:nvSpPr>
        <p:spPr bwMode="gray">
          <a:xfrm>
            <a:off x="2074183" y="1605192"/>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sp>
        <p:nvSpPr>
          <p:cNvPr id="7" name="Oval 9"/>
          <p:cNvSpPr>
            <a:spLocks noChangeAspect="1" noChangeArrowheads="1"/>
          </p:cNvSpPr>
          <p:nvPr/>
        </p:nvSpPr>
        <p:spPr bwMode="gray">
          <a:xfrm>
            <a:off x="4570388" y="3218310"/>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sp>
        <p:nvSpPr>
          <p:cNvPr id="8" name="Oval 9"/>
          <p:cNvSpPr>
            <a:spLocks noChangeAspect="1" noChangeArrowheads="1"/>
          </p:cNvSpPr>
          <p:nvPr/>
        </p:nvSpPr>
        <p:spPr bwMode="gray">
          <a:xfrm>
            <a:off x="7644477" y="1790584"/>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grpSp>
        <p:nvGrpSpPr>
          <p:cNvPr id="9" name="组合 8"/>
          <p:cNvGrpSpPr/>
          <p:nvPr/>
        </p:nvGrpSpPr>
        <p:grpSpPr>
          <a:xfrm>
            <a:off x="8939902" y="4187340"/>
            <a:ext cx="3252097" cy="1707160"/>
            <a:chOff x="6382991" y="3350214"/>
            <a:chExt cx="2763078" cy="1106094"/>
          </a:xfrm>
        </p:grpSpPr>
        <p:cxnSp>
          <p:nvCxnSpPr>
            <p:cNvPr id="10" name="直接连接符 9"/>
            <p:cNvCxnSpPr/>
            <p:nvPr/>
          </p:nvCxnSpPr>
          <p:spPr>
            <a:xfrm>
              <a:off x="6953563" y="3350214"/>
              <a:ext cx="796962" cy="501602"/>
            </a:xfrm>
            <a:prstGeom prst="line">
              <a:avLst/>
            </a:prstGeom>
            <a:noFill/>
            <a:ln w="9525" cap="flat" cmpd="sng" algn="ctr">
              <a:solidFill>
                <a:srgbClr val="D7B768"/>
              </a:solidFill>
              <a:prstDash val="solid"/>
            </a:ln>
            <a:effectLst/>
          </p:spPr>
        </p:cxnSp>
        <p:cxnSp>
          <p:nvCxnSpPr>
            <p:cNvPr id="11" name="直接连接符 10"/>
            <p:cNvCxnSpPr/>
            <p:nvPr/>
          </p:nvCxnSpPr>
          <p:spPr>
            <a:xfrm flipH="1">
              <a:off x="6382991" y="3851816"/>
              <a:ext cx="1367534" cy="0"/>
            </a:xfrm>
            <a:prstGeom prst="line">
              <a:avLst/>
            </a:prstGeom>
            <a:noFill/>
            <a:ln w="9525" cap="flat" cmpd="sng" algn="ctr">
              <a:solidFill>
                <a:srgbClr val="D7B768"/>
              </a:solidFill>
              <a:prstDash val="solid"/>
            </a:ln>
            <a:effectLst/>
          </p:spPr>
        </p:cxnSp>
        <p:sp>
          <p:nvSpPr>
            <p:cNvPr id="12" name="TextBox 13"/>
            <p:cNvSpPr txBox="1"/>
            <p:nvPr/>
          </p:nvSpPr>
          <p:spPr>
            <a:xfrm>
              <a:off x="6382991" y="3917893"/>
              <a:ext cx="2763078" cy="538415"/>
            </a:xfrm>
            <a:prstGeom prst="rect">
              <a:avLst/>
            </a:prstGeom>
            <a:noFill/>
          </p:spPr>
          <p:txBody>
            <a:bodyPr wrap="square" rtlCol="0">
              <a:spAutoFit/>
            </a:bodyPr>
            <a:lstStyle/>
            <a:p>
              <a:pPr algn="ctr" defTabSz="1219170"/>
              <a:r>
                <a:rPr lang="en-US" altLang="zh-CN" sz="2400" b="1" dirty="0">
                  <a:solidFill>
                    <a:srgbClr val="4B3C29"/>
                  </a:solidFill>
                  <a:latin typeface="微软雅黑" pitchFamily="34" charset="-122"/>
                  <a:ea typeface="微软雅黑"/>
                </a:rPr>
                <a:t>Spring</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SpringMVC</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Maybatis</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Mysql</a:t>
              </a:r>
              <a:endParaRPr lang="zh-CN" altLang="en-US" sz="2400" b="1" dirty="0">
                <a:solidFill>
                  <a:srgbClr val="4B3C29"/>
                </a:solidFill>
                <a:latin typeface="微软雅黑" pitchFamily="34" charset="-122"/>
                <a:ea typeface="微软雅黑"/>
              </a:endParaRPr>
            </a:p>
          </p:txBody>
        </p:sp>
      </p:grpSp>
      <p:grpSp>
        <p:nvGrpSpPr>
          <p:cNvPr id="13" name="组合 12"/>
          <p:cNvGrpSpPr/>
          <p:nvPr/>
        </p:nvGrpSpPr>
        <p:grpSpPr>
          <a:xfrm>
            <a:off x="4479780" y="1698674"/>
            <a:ext cx="3232441" cy="1894923"/>
            <a:chOff x="2945967" y="-171015"/>
            <a:chExt cx="2746380" cy="2676281"/>
          </a:xfrm>
        </p:grpSpPr>
        <p:cxnSp>
          <p:nvCxnSpPr>
            <p:cNvPr id="14" name="直接连接符 13"/>
            <p:cNvCxnSpPr/>
            <p:nvPr/>
          </p:nvCxnSpPr>
          <p:spPr>
            <a:xfrm flipH="1" flipV="1">
              <a:off x="3864131" y="704266"/>
              <a:ext cx="570643" cy="1801000"/>
            </a:xfrm>
            <a:prstGeom prst="line">
              <a:avLst/>
            </a:prstGeom>
            <a:noFill/>
            <a:ln w="9525" cap="flat" cmpd="sng" algn="ctr">
              <a:solidFill>
                <a:srgbClr val="D7B768"/>
              </a:solidFill>
              <a:prstDash val="solid"/>
            </a:ln>
            <a:effectLst/>
          </p:spPr>
        </p:cxnSp>
        <p:cxnSp>
          <p:nvCxnSpPr>
            <p:cNvPr id="15" name="直接连接符 14"/>
            <p:cNvCxnSpPr/>
            <p:nvPr/>
          </p:nvCxnSpPr>
          <p:spPr>
            <a:xfrm>
              <a:off x="3864131" y="688364"/>
              <a:ext cx="1522123" cy="0"/>
            </a:xfrm>
            <a:prstGeom prst="line">
              <a:avLst/>
            </a:prstGeom>
            <a:noFill/>
            <a:ln w="9525" cap="flat" cmpd="sng" algn="ctr">
              <a:solidFill>
                <a:srgbClr val="D7B768"/>
              </a:solidFill>
              <a:prstDash val="solid"/>
            </a:ln>
            <a:effectLst/>
          </p:spPr>
        </p:cxnSp>
        <p:sp>
          <p:nvSpPr>
            <p:cNvPr id="16" name="TextBox 18"/>
            <p:cNvSpPr txBox="1"/>
            <p:nvPr/>
          </p:nvSpPr>
          <p:spPr>
            <a:xfrm>
              <a:off x="2945967" y="-171015"/>
              <a:ext cx="2746380" cy="652029"/>
            </a:xfrm>
            <a:prstGeom prst="rect">
              <a:avLst/>
            </a:prstGeom>
            <a:noFill/>
          </p:spPr>
          <p:txBody>
            <a:bodyPr wrap="square" rtlCol="0">
              <a:spAutoFit/>
            </a:bodyPr>
            <a:lstStyle/>
            <a:p>
              <a:pPr algn="ctr" defTabSz="1219170"/>
              <a:r>
                <a:rPr lang="zh-CN" altLang="en-US" sz="2400" b="1" dirty="0">
                  <a:solidFill>
                    <a:srgbClr val="4B3C29"/>
                  </a:solidFill>
                  <a:latin typeface="微软雅黑" pitchFamily="34" charset="-122"/>
                  <a:ea typeface="微软雅黑"/>
                </a:rPr>
                <a:t>微信原生框架、</a:t>
              </a:r>
              <a:r>
                <a:rPr lang="en-US" altLang="zh-CN" sz="2400" b="1" dirty="0" err="1">
                  <a:solidFill>
                    <a:srgbClr val="4B3C29"/>
                  </a:solidFill>
                  <a:latin typeface="微软雅黑" pitchFamily="34" charset="-122"/>
                  <a:ea typeface="微软雅黑"/>
                </a:rPr>
                <a:t>Vant</a:t>
              </a:r>
              <a:endParaRPr lang="zh-CN" altLang="en-US" sz="2400" b="1" dirty="0">
                <a:solidFill>
                  <a:srgbClr val="4B3C29"/>
                </a:solidFill>
                <a:latin typeface="微软雅黑" pitchFamily="34" charset="-122"/>
                <a:ea typeface="微软雅黑"/>
              </a:endParaRPr>
            </a:p>
          </p:txBody>
        </p:sp>
      </p:grpSp>
      <p:grpSp>
        <p:nvGrpSpPr>
          <p:cNvPr id="17" name="组合 16"/>
          <p:cNvGrpSpPr/>
          <p:nvPr/>
        </p:nvGrpSpPr>
        <p:grpSpPr>
          <a:xfrm>
            <a:off x="55262" y="3872115"/>
            <a:ext cx="3174541" cy="1339318"/>
            <a:chOff x="-583842" y="2871143"/>
            <a:chExt cx="2697187" cy="1137922"/>
          </a:xfrm>
        </p:grpSpPr>
        <p:cxnSp>
          <p:nvCxnSpPr>
            <p:cNvPr id="18" name="直接连接符 17"/>
            <p:cNvCxnSpPr/>
            <p:nvPr/>
          </p:nvCxnSpPr>
          <p:spPr>
            <a:xfrm flipH="1">
              <a:off x="1835696" y="3320405"/>
              <a:ext cx="216024" cy="688660"/>
            </a:xfrm>
            <a:prstGeom prst="line">
              <a:avLst/>
            </a:prstGeom>
            <a:noFill/>
            <a:ln w="9525" cap="flat" cmpd="sng" algn="ctr">
              <a:solidFill>
                <a:srgbClr val="D7B768"/>
              </a:solidFill>
              <a:prstDash val="solid"/>
            </a:ln>
            <a:effectLst/>
          </p:spPr>
        </p:cxnSp>
        <p:sp>
          <p:nvSpPr>
            <p:cNvPr id="19" name="TextBox 15"/>
            <p:cNvSpPr txBox="1"/>
            <p:nvPr/>
          </p:nvSpPr>
          <p:spPr>
            <a:xfrm>
              <a:off x="-583842" y="2871143"/>
              <a:ext cx="2697187" cy="1019833"/>
            </a:xfrm>
            <a:prstGeom prst="rect">
              <a:avLst/>
            </a:prstGeom>
            <a:noFill/>
          </p:spPr>
          <p:txBody>
            <a:bodyPr wrap="square" rtlCol="0">
              <a:spAutoFit/>
            </a:bodyPr>
            <a:lstStyle/>
            <a:p>
              <a:pPr algn="ctr" defTabSz="1219170"/>
              <a:r>
                <a:rPr lang="en-US" altLang="zh-CN" sz="2400" b="1" dirty="0">
                  <a:solidFill>
                    <a:srgbClr val="4B3C29"/>
                  </a:solidFill>
                  <a:latin typeface="微软雅黑" pitchFamily="34" charset="-122"/>
                  <a:ea typeface="微软雅黑"/>
                </a:rPr>
                <a:t>Vue</a:t>
              </a:r>
              <a:r>
                <a:rPr lang="zh-CN" altLang="en-US" sz="2400" b="1" dirty="0">
                  <a:solidFill>
                    <a:srgbClr val="4B3C29"/>
                  </a:solidFill>
                  <a:latin typeface="微软雅黑" pitchFamily="34" charset="-122"/>
                  <a:ea typeface="微软雅黑"/>
                </a:rPr>
                <a:t>、</a:t>
              </a:r>
              <a:r>
                <a:rPr lang="en-US" altLang="zh-CN" sz="2400" b="1" dirty="0">
                  <a:solidFill>
                    <a:srgbClr val="4B3C29"/>
                  </a:solidFill>
                  <a:latin typeface="微软雅黑" pitchFamily="34" charset="-122"/>
                  <a:ea typeface="微软雅黑"/>
                </a:rPr>
                <a:t> </a:t>
              </a:r>
              <a:r>
                <a:rPr lang="en-US" altLang="zh-CN" sz="2400" b="1" dirty="0" err="1">
                  <a:solidFill>
                    <a:srgbClr val="4B3C29"/>
                  </a:solidFill>
                  <a:latin typeface="微软雅黑" pitchFamily="34" charset="-122"/>
                  <a:ea typeface="微软雅黑"/>
                </a:rPr>
                <a:t>Axios</a:t>
              </a:r>
              <a:r>
                <a:rPr lang="en-US" altLang="zh-CN" sz="2400" b="1" dirty="0">
                  <a:solidFill>
                    <a:srgbClr val="4B3C29"/>
                  </a:solidFill>
                  <a:latin typeface="微软雅黑" pitchFamily="34" charset="-122"/>
                  <a:ea typeface="微软雅黑"/>
                </a:rPr>
                <a:t> </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Elementui</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Echarts</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Tinymce</a:t>
              </a:r>
              <a:r>
                <a:rPr lang="zh-CN" altLang="en-US" sz="2400" b="1" dirty="0">
                  <a:solidFill>
                    <a:srgbClr val="4B3C29"/>
                  </a:solidFill>
                  <a:latin typeface="微软雅黑" pitchFamily="34" charset="-122"/>
                  <a:ea typeface="微软雅黑"/>
                </a:rPr>
                <a:t>、</a:t>
              </a:r>
            </a:p>
          </p:txBody>
        </p:sp>
        <p:cxnSp>
          <p:nvCxnSpPr>
            <p:cNvPr id="20" name="直接连接符 19"/>
            <p:cNvCxnSpPr/>
            <p:nvPr/>
          </p:nvCxnSpPr>
          <p:spPr>
            <a:xfrm flipH="1">
              <a:off x="323528" y="4009065"/>
              <a:ext cx="1512169" cy="0"/>
            </a:xfrm>
            <a:prstGeom prst="line">
              <a:avLst/>
            </a:prstGeom>
            <a:noFill/>
            <a:ln w="9525" cap="flat" cmpd="sng" algn="ctr">
              <a:solidFill>
                <a:srgbClr val="D7B768"/>
              </a:solidFill>
              <a:prstDash val="solid"/>
            </a:ln>
            <a:effectLst/>
          </p:spPr>
        </p:cxnSp>
      </p:grpSp>
      <p:sp>
        <p:nvSpPr>
          <p:cNvPr id="21" name="矩形 20">
            <a:extLst>
              <a:ext uri="{FF2B5EF4-FFF2-40B4-BE49-F238E27FC236}">
                <a16:creationId xmlns:a16="http://schemas.microsoft.com/office/drawing/2014/main" id="{0DAFB17D-C957-490F-9BAB-37863DF8610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255455"/>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6" presetClass="emph" presetSubtype="0" repeatCount="4000" autoRev="1" fill="hold" grpId="1" nodeType="withEffect">
                                  <p:stCondLst>
                                    <p:cond delay="0"/>
                                  </p:stCondLst>
                                  <p:childTnLst>
                                    <p:animScale>
                                      <p:cBhvr>
                                        <p:cTn id="11" dur="1100" fill="hold"/>
                                        <p:tgtEl>
                                          <p:spTgt spid="6"/>
                                        </p:tgtEl>
                                      </p:cBhvr>
                                      <p:by x="120000" y="120000"/>
                                    </p:animScale>
                                  </p:childTnLst>
                                </p:cTn>
                              </p:par>
                              <p:par>
                                <p:cTn id="12" presetID="53" presetClass="entr" presetSubtype="16"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6" presetClass="emph" presetSubtype="0" repeatCount="4000" autoRev="1" fill="hold" grpId="1" nodeType="withEffect">
                                  <p:stCondLst>
                                    <p:cond delay="0"/>
                                  </p:stCondLst>
                                  <p:childTnLst>
                                    <p:animScale>
                                      <p:cBhvr>
                                        <p:cTn id="18" dur="1100" fill="hold"/>
                                        <p:tgtEl>
                                          <p:spTgt spid="7"/>
                                        </p:tgtEl>
                                      </p:cBhvr>
                                      <p:by x="120000" y="12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6" presetClass="emph" presetSubtype="0" repeatCount="4000" autoRev="1" fill="hold" grpId="1" nodeType="withEffect">
                                  <p:stCondLst>
                                    <p:cond delay="0"/>
                                  </p:stCondLst>
                                  <p:childTnLst>
                                    <p:animScale>
                                      <p:cBhvr>
                                        <p:cTn id="25" dur="1100" fill="hold"/>
                                        <p:tgtEl>
                                          <p:spTgt spid="8"/>
                                        </p:tgtEl>
                                      </p:cBhvr>
                                      <p:by x="120000" y="120000"/>
                                    </p:animScale>
                                  </p:childTnLst>
                                </p:cTn>
                              </p:par>
                              <p:par>
                                <p:cTn id="26" presetID="5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6" presetClass="emph" presetSubtype="0" repeatCount="4000" autoRev="1" fill="hold" nodeType="withEffect">
                                  <p:stCondLst>
                                    <p:cond delay="0"/>
                                  </p:stCondLst>
                                  <p:childTnLst>
                                    <p:animScale>
                                      <p:cBhvr>
                                        <p:cTn id="32" dur="1100" fill="hold"/>
                                        <p:tgtEl>
                                          <p:spTgt spid="5"/>
                                        </p:tgtEl>
                                      </p:cBhvr>
                                      <p:by x="80000" y="80000"/>
                                    </p:animScale>
                                  </p:childTnLst>
                                </p:cTn>
                              </p:par>
                              <p:par>
                                <p:cTn id="33" presetID="53" presetClass="entr" presetSubtype="16"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6" presetClass="emph" presetSubtype="0" repeatCount="4000" autoRev="1" fill="hold" nodeType="withEffect">
                                  <p:stCondLst>
                                    <p:cond delay="0"/>
                                  </p:stCondLst>
                                  <p:childTnLst>
                                    <p:animScale>
                                      <p:cBhvr>
                                        <p:cTn id="39" dur="1100" fill="hold"/>
                                        <p:tgtEl>
                                          <p:spTgt spid="4"/>
                                        </p:tgtEl>
                                      </p:cBhvr>
                                      <p:by x="80000" y="80000"/>
                                    </p:animScale>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par>
                                <p:cTn id="45" presetID="6" presetClass="emph" presetSubtype="0" repeatCount="4000" autoRev="1" fill="hold" nodeType="withEffect">
                                  <p:stCondLst>
                                    <p:cond delay="0"/>
                                  </p:stCondLst>
                                  <p:childTnLst>
                                    <p:animScale>
                                      <p:cBhvr>
                                        <p:cTn id="46" dur="1100" fill="hold"/>
                                        <p:tgtEl>
                                          <p:spTgt spid="3"/>
                                        </p:tgtEl>
                                      </p:cBhvr>
                                      <p:by x="80000" y="80000"/>
                                    </p:animScale>
                                  </p:childTnLst>
                                </p:cTn>
                              </p:par>
                              <p:par>
                                <p:cTn id="47" presetID="22" presetClass="entr" presetSubtype="1" fill="hold" nodeType="withEffect">
                                  <p:stCondLst>
                                    <p:cond delay="60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par>
                                <p:cTn id="50" presetID="22" presetClass="entr" presetSubtype="4" fill="hold" nodeType="withEffect">
                                  <p:stCondLst>
                                    <p:cond delay="70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par>
                                <p:cTn id="53" presetID="22" presetClass="entr" presetSubtype="1" fill="hold" nodeType="withEffect">
                                  <p:stCondLst>
                                    <p:cond delay="7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a:t>
            </a:r>
          </a:p>
        </p:txBody>
      </p:sp>
      <p:grpSp>
        <p:nvGrpSpPr>
          <p:cNvPr id="9" name="组合 8"/>
          <p:cNvGrpSpPr>
            <a:grpSpLocks/>
          </p:cNvGrpSpPr>
          <p:nvPr/>
        </p:nvGrpSpPr>
        <p:grpSpPr bwMode="auto">
          <a:xfrm>
            <a:off x="5905005" y="1017777"/>
            <a:ext cx="5471583" cy="1784871"/>
            <a:chOff x="4411057" y="1614945"/>
            <a:chExt cx="4104456" cy="1339208"/>
          </a:xfrm>
        </p:grpSpPr>
        <p:sp>
          <p:nvSpPr>
            <p:cNvPr id="10" name="TextBox 240"/>
            <p:cNvSpPr txBox="1">
              <a:spLocks noChangeArrowheads="1"/>
            </p:cNvSpPr>
            <p:nvPr/>
          </p:nvSpPr>
          <p:spPr bwMode="auto">
            <a:xfrm>
              <a:off x="4411057" y="1614945"/>
              <a:ext cx="1034372"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zh-CN" altLang="en-US" sz="1867" b="1" dirty="0">
                  <a:solidFill>
                    <a:prstClr val="black"/>
                  </a:solidFill>
                  <a:latin typeface="微软雅黑" pitchFamily="34" charset="-122"/>
                  <a:ea typeface="微软雅黑" pitchFamily="34" charset="-122"/>
                </a:rPr>
                <a:t>微信小程序</a:t>
              </a:r>
            </a:p>
          </p:txBody>
        </p:sp>
        <p:sp>
          <p:nvSpPr>
            <p:cNvPr id="11" name="矩形 10"/>
            <p:cNvSpPr/>
            <p:nvPr/>
          </p:nvSpPr>
          <p:spPr>
            <a:xfrm>
              <a:off x="4411057" y="1961163"/>
              <a:ext cx="4104456" cy="992990"/>
            </a:xfrm>
            <a:prstGeom prst="rect">
              <a:avLst/>
            </a:prstGeom>
          </p:spPr>
          <p:txBody>
            <a:bodyPr>
              <a:spAutoFit/>
            </a:bodyPr>
            <a:lstStyle/>
            <a:p>
              <a:pPr algn="just" defTabSz="1219170">
                <a:defRPr/>
              </a:pPr>
              <a:r>
                <a:rPr lang="zh-CN" altLang="en-US" sz="1600" dirty="0">
                  <a:solidFill>
                    <a:prstClr val="black">
                      <a:lumMod val="75000"/>
                      <a:lumOff val="25000"/>
                    </a:prstClr>
                  </a:solidFill>
                  <a:latin typeface="微软雅黑" pitchFamily="34" charset="-122"/>
                  <a:ea typeface="微软雅黑" pitchFamily="34" charset="-122"/>
                </a:rPr>
                <a:t>轻便快捷，方便每个用户可以直接在线上进行操作。微信小程序是一个继公众号之后，微信大力推广的重点方式。小程序相比较传统</a:t>
              </a:r>
              <a:r>
                <a:rPr lang="en-US" altLang="zh-CN" sz="1600" dirty="0">
                  <a:solidFill>
                    <a:prstClr val="black">
                      <a:lumMod val="75000"/>
                      <a:lumOff val="25000"/>
                    </a:prstClr>
                  </a:solidFill>
                  <a:latin typeface="微软雅黑" pitchFamily="34" charset="-122"/>
                  <a:ea typeface="微软雅黑" pitchFamily="34" charset="-122"/>
                </a:rPr>
                <a:t>App</a:t>
              </a:r>
              <a:r>
                <a:rPr lang="zh-CN" altLang="en-US" sz="1600" dirty="0">
                  <a:solidFill>
                    <a:prstClr val="black">
                      <a:lumMod val="75000"/>
                      <a:lumOff val="25000"/>
                    </a:prstClr>
                  </a:solidFill>
                  <a:latin typeface="微软雅黑" pitchFamily="34" charset="-122"/>
                  <a:ea typeface="微软雅黑" pitchFamily="34" charset="-122"/>
                </a:rPr>
                <a:t>，开发成本低廉，开发技术也成熟。用户操作起来便利，不用特意到应用市场下载</a:t>
              </a:r>
              <a:r>
                <a:rPr lang="en-US" altLang="zh-CN" sz="1600" dirty="0">
                  <a:solidFill>
                    <a:prstClr val="black">
                      <a:lumMod val="75000"/>
                      <a:lumOff val="25000"/>
                    </a:prstClr>
                  </a:solidFill>
                  <a:latin typeface="微软雅黑" pitchFamily="34" charset="-122"/>
                  <a:ea typeface="微软雅黑" pitchFamily="34" charset="-122"/>
                </a:rPr>
                <a:t>App</a:t>
              </a:r>
              <a:r>
                <a:rPr lang="zh-CN" altLang="en-US" sz="1600" dirty="0">
                  <a:solidFill>
                    <a:prstClr val="black">
                      <a:lumMod val="75000"/>
                      <a:lumOff val="25000"/>
                    </a:prstClr>
                  </a:solidFill>
                  <a:latin typeface="微软雅黑" pitchFamily="34" charset="-122"/>
                  <a:ea typeface="微软雅黑" pitchFamily="34" charset="-122"/>
                </a:rPr>
                <a:t>，可以打开微信就一点即用</a:t>
              </a:r>
            </a:p>
          </p:txBody>
        </p:sp>
        <p:sp>
          <p:nvSpPr>
            <p:cNvPr id="12" name="矩形 11"/>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13" name="组合 12"/>
          <p:cNvGrpSpPr>
            <a:grpSpLocks/>
          </p:cNvGrpSpPr>
          <p:nvPr/>
        </p:nvGrpSpPr>
        <p:grpSpPr bwMode="auto">
          <a:xfrm>
            <a:off x="304306" y="1019768"/>
            <a:ext cx="5471583" cy="2031093"/>
            <a:chOff x="4411057" y="1614945"/>
            <a:chExt cx="4104456" cy="1523951"/>
          </a:xfrm>
        </p:grpSpPr>
        <p:sp>
          <p:nvSpPr>
            <p:cNvPr id="14" name="TextBox 174"/>
            <p:cNvSpPr txBox="1">
              <a:spLocks noChangeArrowheads="1"/>
            </p:cNvSpPr>
            <p:nvPr/>
          </p:nvSpPr>
          <p:spPr bwMode="auto">
            <a:xfrm>
              <a:off x="4411057" y="1614945"/>
              <a:ext cx="483011"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en-US" altLang="zh-CN" sz="1867" b="1" dirty="0">
                  <a:solidFill>
                    <a:prstClr val="black"/>
                  </a:solidFill>
                  <a:latin typeface="微软雅黑" pitchFamily="34" charset="-122"/>
                  <a:ea typeface="微软雅黑" pitchFamily="34" charset="-122"/>
                </a:rPr>
                <a:t>Vue</a:t>
              </a:r>
              <a:endParaRPr lang="zh-CN" altLang="en-US" sz="1867" b="1" dirty="0">
                <a:solidFill>
                  <a:prstClr val="black"/>
                </a:solidFill>
                <a:latin typeface="微软雅黑" pitchFamily="34" charset="-122"/>
                <a:ea typeface="微软雅黑" pitchFamily="34" charset="-122"/>
              </a:endParaRPr>
            </a:p>
          </p:txBody>
        </p:sp>
        <p:sp>
          <p:nvSpPr>
            <p:cNvPr id="15" name="矩形 14"/>
            <p:cNvSpPr/>
            <p:nvPr/>
          </p:nvSpPr>
          <p:spPr>
            <a:xfrm>
              <a:off x="4411057" y="1961163"/>
              <a:ext cx="4104456" cy="1177733"/>
            </a:xfrm>
            <a:prstGeom prst="rect">
              <a:avLst/>
            </a:prstGeom>
          </p:spPr>
          <p:txBody>
            <a:bodyPr>
              <a:spAutoFit/>
            </a:bodyPr>
            <a:lstStyle/>
            <a:p>
              <a:pPr algn="just" defTabSz="1219170">
                <a:defRPr/>
              </a:pP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框架则是渐进式的前端框架，再使用</a:t>
              </a:r>
              <a:r>
                <a:rPr lang="en-US" altLang="zh-CN" sz="1600" dirty="0" err="1">
                  <a:solidFill>
                    <a:prstClr val="black">
                      <a:lumMod val="75000"/>
                      <a:lumOff val="25000"/>
                    </a:prstClr>
                  </a:solidFill>
                  <a:latin typeface="微软雅黑" pitchFamily="34" charset="-122"/>
                  <a:ea typeface="微软雅黑" pitchFamily="34" charset="-122"/>
                </a:rPr>
                <a:t>Elementui</a:t>
              </a:r>
              <a:r>
                <a:rPr lang="zh-CN" altLang="en-US" sz="1600" dirty="0">
                  <a:solidFill>
                    <a:prstClr val="black">
                      <a:lumMod val="75000"/>
                      <a:lumOff val="25000"/>
                    </a:prstClr>
                  </a:solidFill>
                  <a:latin typeface="微软雅黑" pitchFamily="34" charset="-122"/>
                  <a:ea typeface="微软雅黑" pitchFamily="34" charset="-122"/>
                </a:rPr>
                <a:t>组件库，可以使得构建管理员页面非常简单。</a:t>
              </a: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还是专门针对</a:t>
              </a:r>
              <a:r>
                <a:rPr lang="en-US" altLang="zh-CN" sz="1600" dirty="0">
                  <a:solidFill>
                    <a:prstClr val="black">
                      <a:lumMod val="75000"/>
                      <a:lumOff val="25000"/>
                    </a:prstClr>
                  </a:solidFill>
                  <a:latin typeface="微软雅黑" pitchFamily="34" charset="-122"/>
                  <a:ea typeface="微软雅黑" pitchFamily="34" charset="-122"/>
                </a:rPr>
                <a:t>MVVM</a:t>
              </a:r>
              <a:r>
                <a:rPr lang="zh-CN" altLang="en-US" sz="1600" dirty="0">
                  <a:solidFill>
                    <a:prstClr val="black">
                      <a:lumMod val="75000"/>
                      <a:lumOff val="25000"/>
                    </a:prstClr>
                  </a:solidFill>
                  <a:latin typeface="微软雅黑" pitchFamily="34" charset="-122"/>
                  <a:ea typeface="微软雅黑" pitchFamily="34" charset="-122"/>
                </a:rPr>
                <a:t>的，将重点放在了可视化，依靠双向绑定能将数据的变化及时显示出来</a:t>
              </a:r>
              <a:r>
                <a:rPr lang="en-US" altLang="zh-CN" sz="1600" dirty="0">
                  <a:solidFill>
                    <a:prstClr val="black">
                      <a:lumMod val="75000"/>
                      <a:lumOff val="25000"/>
                    </a:prstClr>
                  </a:solidFill>
                  <a:latin typeface="微软雅黑" pitchFamily="34" charset="-122"/>
                  <a:ea typeface="微软雅黑" pitchFamily="34" charset="-122"/>
                </a:rPr>
                <a:t>[5]</a:t>
              </a:r>
              <a:r>
                <a:rPr lang="zh-CN" altLang="en-US" sz="1600" dirty="0">
                  <a:solidFill>
                    <a:prstClr val="black">
                      <a:lumMod val="75000"/>
                      <a:lumOff val="25000"/>
                    </a:prstClr>
                  </a:solidFill>
                  <a:latin typeface="微软雅黑" pitchFamily="34" charset="-122"/>
                  <a:ea typeface="微软雅黑" pitchFamily="34" charset="-122"/>
                </a:rPr>
                <a:t>，而且</a:t>
              </a: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中的</a:t>
              </a:r>
              <a:r>
                <a:rPr lang="en-US" altLang="zh-CN" sz="1600" dirty="0">
                  <a:solidFill>
                    <a:prstClr val="black">
                      <a:lumMod val="75000"/>
                      <a:lumOff val="25000"/>
                    </a:prstClr>
                  </a:solidFill>
                  <a:latin typeface="微软雅黑" pitchFamily="34" charset="-122"/>
                  <a:ea typeface="微软雅黑" pitchFamily="34" charset="-122"/>
                </a:rPr>
                <a:t>Vue CLI</a:t>
              </a:r>
              <a:r>
                <a:rPr lang="zh-CN" altLang="en-US" sz="1600" dirty="0">
                  <a:solidFill>
                    <a:prstClr val="black">
                      <a:lumMod val="75000"/>
                      <a:lumOff val="25000"/>
                    </a:prstClr>
                  </a:solidFill>
                  <a:latin typeface="微软雅黑" pitchFamily="34" charset="-122"/>
                  <a:ea typeface="微软雅黑" pitchFamily="34" charset="-122"/>
                </a:rPr>
                <a:t>脚手架可以更快速的搭建框架，其中还用到了</a:t>
              </a:r>
              <a:r>
                <a:rPr lang="en-US" altLang="zh-CN" sz="1600" dirty="0">
                  <a:solidFill>
                    <a:prstClr val="black">
                      <a:lumMod val="75000"/>
                      <a:lumOff val="25000"/>
                    </a:prstClr>
                  </a:solidFill>
                  <a:latin typeface="微软雅黑" pitchFamily="34" charset="-122"/>
                  <a:ea typeface="微软雅黑" pitchFamily="34" charset="-122"/>
                </a:rPr>
                <a:t>SPA</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a:solidFill>
                    <a:prstClr val="black">
                      <a:lumMod val="75000"/>
                      <a:lumOff val="25000"/>
                    </a:prstClr>
                  </a:solidFill>
                  <a:latin typeface="微软雅黑" pitchFamily="34" charset="-122"/>
                  <a:ea typeface="微软雅黑" pitchFamily="34" charset="-122"/>
                </a:rPr>
                <a:t>Router</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a:solidFill>
                    <a:prstClr val="black">
                      <a:lumMod val="75000"/>
                      <a:lumOff val="25000"/>
                    </a:prstClr>
                  </a:solidFill>
                  <a:latin typeface="微软雅黑" pitchFamily="34" charset="-122"/>
                  <a:ea typeface="微软雅黑" pitchFamily="34" charset="-122"/>
                </a:rPr>
                <a:t>State</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Axios</a:t>
              </a:r>
              <a:r>
                <a:rPr lang="zh-CN" altLang="en-US" sz="1600" dirty="0">
                  <a:solidFill>
                    <a:prstClr val="black">
                      <a:lumMod val="75000"/>
                      <a:lumOff val="25000"/>
                    </a:prstClr>
                  </a:solidFill>
                  <a:latin typeface="微软雅黑" pitchFamily="34" charset="-122"/>
                  <a:ea typeface="微软雅黑" pitchFamily="34" charset="-122"/>
                </a:rPr>
                <a:t>等关键技术。</a:t>
              </a:r>
            </a:p>
          </p:txBody>
        </p:sp>
        <p:sp>
          <p:nvSpPr>
            <p:cNvPr id="16" name="矩形 15"/>
            <p:cNvSpPr/>
            <p:nvPr/>
          </p:nvSpPr>
          <p:spPr>
            <a:xfrm>
              <a:off x="4522203" y="1911931"/>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17" name="组合 16"/>
          <p:cNvGrpSpPr>
            <a:grpSpLocks/>
          </p:cNvGrpSpPr>
          <p:nvPr/>
        </p:nvGrpSpPr>
        <p:grpSpPr bwMode="auto">
          <a:xfrm>
            <a:off x="2910981" y="3284036"/>
            <a:ext cx="5471583" cy="2523535"/>
            <a:chOff x="4411057" y="1614945"/>
            <a:chExt cx="4104456" cy="1893437"/>
          </a:xfrm>
        </p:grpSpPr>
        <p:sp>
          <p:nvSpPr>
            <p:cNvPr id="18" name="TextBox 178"/>
            <p:cNvSpPr txBox="1">
              <a:spLocks noChangeArrowheads="1"/>
            </p:cNvSpPr>
            <p:nvPr/>
          </p:nvSpPr>
          <p:spPr bwMode="auto">
            <a:xfrm>
              <a:off x="4411057" y="1614945"/>
              <a:ext cx="540153"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en-US" altLang="zh-CN" sz="1867" b="1" dirty="0">
                  <a:solidFill>
                    <a:prstClr val="black"/>
                  </a:solidFill>
                  <a:latin typeface="微软雅黑" pitchFamily="34" charset="-122"/>
                  <a:ea typeface="微软雅黑" pitchFamily="34" charset="-122"/>
                </a:rPr>
                <a:t>SSM</a:t>
              </a:r>
              <a:endParaRPr lang="zh-CN" altLang="en-US" sz="1867" b="1" dirty="0">
                <a:solidFill>
                  <a:prstClr val="black"/>
                </a:solidFill>
                <a:latin typeface="微软雅黑" pitchFamily="34" charset="-122"/>
                <a:ea typeface="微软雅黑" pitchFamily="34" charset="-122"/>
              </a:endParaRPr>
            </a:p>
          </p:txBody>
        </p:sp>
        <p:sp>
          <p:nvSpPr>
            <p:cNvPr id="19" name="矩形 18"/>
            <p:cNvSpPr/>
            <p:nvPr/>
          </p:nvSpPr>
          <p:spPr>
            <a:xfrm>
              <a:off x="4411057" y="1961163"/>
              <a:ext cx="4104456" cy="1547219"/>
            </a:xfrm>
            <a:prstGeom prst="rect">
              <a:avLst/>
            </a:prstGeom>
          </p:spPr>
          <p:txBody>
            <a:bodyPr>
              <a:spAutoFit/>
            </a:bodyPr>
            <a:lstStyle/>
            <a:p>
              <a:pPr algn="just" defTabSz="1219170">
                <a:defRPr/>
              </a:pP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SpringMVC</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Mybatis</a:t>
              </a:r>
              <a:r>
                <a:rPr lang="zh-CN" altLang="en-US" sz="1600" dirty="0">
                  <a:solidFill>
                    <a:prstClr val="black">
                      <a:lumMod val="75000"/>
                      <a:lumOff val="25000"/>
                    </a:prstClr>
                  </a:solidFill>
                  <a:latin typeface="微软雅黑" pitchFamily="34" charset="-122"/>
                  <a:ea typeface="微软雅黑" pitchFamily="34" charset="-122"/>
                </a:rPr>
                <a:t>可以用更简洁的语句操作数据库。</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是一个轻量级的控制反转 </a:t>
              </a:r>
              <a:r>
                <a:rPr lang="en-US" altLang="zh-CN"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IoC</a:t>
              </a:r>
              <a:r>
                <a:rPr lang="en-US" altLang="zh-CN" sz="1600" dirty="0">
                  <a:solidFill>
                    <a:prstClr val="black">
                      <a:lumMod val="75000"/>
                      <a:lumOff val="25000"/>
                    </a:prstClr>
                  </a:solidFill>
                  <a:latin typeface="微软雅黑" pitchFamily="34" charset="-122"/>
                  <a:ea typeface="微软雅黑" pitchFamily="34" charset="-122"/>
                </a:rPr>
                <a:t>)</a:t>
              </a:r>
              <a:r>
                <a:rPr lang="zh-CN" altLang="en-US" sz="1600" dirty="0">
                  <a:solidFill>
                    <a:prstClr val="black">
                      <a:lumMod val="75000"/>
                      <a:lumOff val="25000"/>
                    </a:prstClr>
                  </a:solidFill>
                  <a:latin typeface="微软雅黑" pitchFamily="34" charset="-122"/>
                  <a:ea typeface="微软雅黑" pitchFamily="34" charset="-122"/>
                </a:rPr>
                <a:t>的容器框架</a:t>
              </a:r>
              <a:r>
                <a:rPr lang="en-US" altLang="zh-CN" sz="1600" dirty="0">
                  <a:solidFill>
                    <a:prstClr val="black">
                      <a:lumMod val="75000"/>
                      <a:lumOff val="25000"/>
                    </a:prstClr>
                  </a:solidFill>
                  <a:latin typeface="微软雅黑" pitchFamily="34" charset="-122"/>
                  <a:ea typeface="微软雅黑" pitchFamily="34" charset="-122"/>
                </a:rPr>
                <a:t>[6]</a:t>
              </a:r>
              <a:r>
                <a:rPr lang="zh-CN" altLang="en-US" sz="1600" dirty="0">
                  <a:solidFill>
                    <a:prstClr val="black">
                      <a:lumMod val="75000"/>
                      <a:lumOff val="25000"/>
                    </a:prstClr>
                  </a:solidFill>
                  <a:latin typeface="微软雅黑" pitchFamily="34" charset="-122"/>
                  <a:ea typeface="微软雅黑" pitchFamily="34" charset="-122"/>
                </a:rPr>
                <a:t>。而</a:t>
              </a:r>
              <a:r>
                <a:rPr lang="en-US" altLang="zh-CN" sz="1600" dirty="0" err="1">
                  <a:solidFill>
                    <a:prstClr val="black">
                      <a:lumMod val="75000"/>
                      <a:lumOff val="25000"/>
                    </a:prstClr>
                  </a:solidFill>
                  <a:latin typeface="微软雅黑" pitchFamily="34" charset="-122"/>
                  <a:ea typeface="微软雅黑" pitchFamily="34" charset="-122"/>
                </a:rPr>
                <a:t>Springboot</a:t>
              </a:r>
              <a:r>
                <a:rPr lang="zh-CN" altLang="en-US" sz="1600" dirty="0">
                  <a:solidFill>
                    <a:prstClr val="black">
                      <a:lumMod val="75000"/>
                      <a:lumOff val="25000"/>
                    </a:prstClr>
                  </a:solidFill>
                  <a:latin typeface="微软雅黑" pitchFamily="34" charset="-122"/>
                  <a:ea typeface="微软雅黑" pitchFamily="34" charset="-122"/>
                </a:rPr>
                <a:t>是</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的升级，简化了后端开发的难度。</a:t>
              </a:r>
              <a:r>
                <a:rPr lang="en-US" altLang="zh-CN" sz="1600" dirty="0">
                  <a:solidFill>
                    <a:prstClr val="black">
                      <a:lumMod val="75000"/>
                      <a:lumOff val="25000"/>
                    </a:prstClr>
                  </a:solidFill>
                  <a:latin typeface="微软雅黑" pitchFamily="34" charset="-122"/>
                  <a:ea typeface="微软雅黑" pitchFamily="34" charset="-122"/>
                </a:rPr>
                <a:t>Spring MVC</a:t>
              </a:r>
              <a:r>
                <a:rPr lang="zh-CN" altLang="en-US" sz="1600" dirty="0">
                  <a:solidFill>
                    <a:prstClr val="black">
                      <a:lumMod val="75000"/>
                      <a:lumOff val="25000"/>
                    </a:prstClr>
                  </a:solidFill>
                  <a:latin typeface="微软雅黑" pitchFamily="34" charset="-122"/>
                  <a:ea typeface="微软雅黑" pitchFamily="34" charset="-122"/>
                </a:rPr>
                <a:t>则是提供了一种轻度耦合的方式来开发</a:t>
              </a:r>
              <a:r>
                <a:rPr lang="en-US" altLang="zh-CN" sz="1600" dirty="0">
                  <a:solidFill>
                    <a:prstClr val="black">
                      <a:lumMod val="75000"/>
                      <a:lumOff val="25000"/>
                    </a:prstClr>
                  </a:solidFill>
                  <a:latin typeface="微软雅黑" pitchFamily="34" charset="-122"/>
                  <a:ea typeface="微软雅黑" pitchFamily="34" charset="-122"/>
                </a:rPr>
                <a:t>Web</a:t>
              </a:r>
              <a:r>
                <a:rPr lang="zh-CN" altLang="en-US" sz="1600" dirty="0">
                  <a:solidFill>
                    <a:prstClr val="black">
                      <a:lumMod val="75000"/>
                      <a:lumOff val="25000"/>
                    </a:prstClr>
                  </a:solidFill>
                  <a:latin typeface="微软雅黑" pitchFamily="34" charset="-122"/>
                  <a:ea typeface="微软雅黑" pitchFamily="34" charset="-122"/>
                </a:rPr>
                <a:t>应用，它是</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的一个模块。而</a:t>
              </a:r>
              <a:r>
                <a:rPr lang="en-US" altLang="zh-CN" sz="1600" dirty="0" err="1">
                  <a:solidFill>
                    <a:prstClr val="black">
                      <a:lumMod val="75000"/>
                      <a:lumOff val="25000"/>
                    </a:prstClr>
                  </a:solidFill>
                  <a:latin typeface="微软雅黑" pitchFamily="34" charset="-122"/>
                  <a:ea typeface="微软雅黑" pitchFamily="34" charset="-122"/>
                </a:rPr>
                <a:t>MyBatis</a:t>
              </a:r>
              <a:r>
                <a:rPr lang="zh-CN" altLang="en-US" sz="1600" dirty="0">
                  <a:solidFill>
                    <a:prstClr val="black">
                      <a:lumMod val="75000"/>
                      <a:lumOff val="25000"/>
                    </a:prstClr>
                  </a:solidFill>
                  <a:latin typeface="微软雅黑" pitchFamily="34" charset="-122"/>
                  <a:ea typeface="微软雅黑" pitchFamily="34" charset="-122"/>
                </a:rPr>
                <a:t>则是对象映射的框架，一个可以支持普通</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查询，存储过程和高级映射的优秀持久层的框架。它内置</a:t>
              </a:r>
              <a:r>
                <a:rPr lang="en-US" altLang="zh-CN" sz="1600" dirty="0">
                  <a:solidFill>
                    <a:prstClr val="black">
                      <a:lumMod val="75000"/>
                      <a:lumOff val="25000"/>
                    </a:prstClr>
                  </a:solidFill>
                  <a:latin typeface="微软雅黑" pitchFamily="34" charset="-122"/>
                  <a:ea typeface="微软雅黑" pitchFamily="34" charset="-122"/>
                </a:rPr>
                <a:t>JDBC</a:t>
              </a:r>
              <a:r>
                <a:rPr lang="zh-CN" altLang="en-US" sz="1600" dirty="0">
                  <a:solidFill>
                    <a:prstClr val="black">
                      <a:lumMod val="75000"/>
                      <a:lumOff val="25000"/>
                    </a:prstClr>
                  </a:solidFill>
                  <a:latin typeface="微软雅黑" pitchFamily="34" charset="-122"/>
                  <a:ea typeface="微软雅黑" pitchFamily="34" charset="-122"/>
                </a:rPr>
                <a:t>，只专注于</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，支持自己编写</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，使得操作变得极为灵活</a:t>
              </a:r>
            </a:p>
          </p:txBody>
        </p:sp>
        <p:sp>
          <p:nvSpPr>
            <p:cNvPr id="20" name="矩形 19"/>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sp>
        <p:nvSpPr>
          <p:cNvPr id="21" name="矩形 20">
            <a:extLst>
              <a:ext uri="{FF2B5EF4-FFF2-40B4-BE49-F238E27FC236}">
                <a16:creationId xmlns:a16="http://schemas.microsoft.com/office/drawing/2014/main" id="{BADFBE39-402A-4362-95CD-2C43873AC921}"/>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525459"/>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预期成果及不足</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04</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1392395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zjd\Desktop\0080020329.jpg"/>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63942"/>
          <a:stretch/>
        </p:blipFill>
        <p:spPr bwMode="auto">
          <a:xfrm>
            <a:off x="11" y="-1"/>
            <a:ext cx="12191999" cy="342900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0" y="472323"/>
            <a:ext cx="6384032" cy="562188"/>
            <a:chOff x="0" y="265681"/>
            <a:chExt cx="3591018" cy="316231"/>
          </a:xfrm>
        </p:grpSpPr>
        <p:sp>
          <p:nvSpPr>
            <p:cNvPr id="5" name="矩形 4"/>
            <p:cNvSpPr/>
            <p:nvPr/>
          </p:nvSpPr>
          <p:spPr>
            <a:xfrm>
              <a:off x="0" y="267494"/>
              <a:ext cx="3591018" cy="314418"/>
            </a:xfrm>
            <a:prstGeom prst="rect">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6" name="TextBox 5"/>
            <p:cNvSpPr txBox="1"/>
            <p:nvPr/>
          </p:nvSpPr>
          <p:spPr>
            <a:xfrm>
              <a:off x="2403723" y="265681"/>
              <a:ext cx="1026114" cy="282806"/>
            </a:xfrm>
            <a:prstGeom prst="rect">
              <a:avLst/>
            </a:prstGeom>
            <a:noFill/>
          </p:spPr>
          <p:txBody>
            <a:bodyPr wrap="square" rtlCol="0">
              <a:spAutoFit/>
            </a:bodyPr>
            <a:lstStyle/>
            <a:p>
              <a:pPr algn="r" defTabSz="1219170"/>
              <a:r>
                <a:rPr lang="zh-CN" altLang="en-US" sz="2667" b="1" dirty="0">
                  <a:solidFill>
                    <a:srgbClr val="D7B768"/>
                  </a:solidFill>
                  <a:latin typeface="Arial"/>
                  <a:ea typeface="微软雅黑"/>
                </a:rPr>
                <a:t>课题</a:t>
              </a:r>
              <a:r>
                <a:rPr lang="zh-CN" altLang="en-US" sz="2667" b="1" dirty="0">
                  <a:solidFill>
                    <a:prstClr val="white"/>
                  </a:solidFill>
                  <a:latin typeface="Arial"/>
                  <a:ea typeface="微软雅黑"/>
                </a:rPr>
                <a:t>背景</a:t>
              </a:r>
            </a:p>
          </p:txBody>
        </p:sp>
      </p:grpSp>
      <p:grpSp>
        <p:nvGrpSpPr>
          <p:cNvPr id="7" name="组合 6"/>
          <p:cNvGrpSpPr/>
          <p:nvPr/>
        </p:nvGrpSpPr>
        <p:grpSpPr>
          <a:xfrm>
            <a:off x="623392" y="3659173"/>
            <a:ext cx="10911349" cy="1869090"/>
            <a:chOff x="467544" y="2787774"/>
            <a:chExt cx="8183512" cy="1401817"/>
          </a:xfrm>
        </p:grpSpPr>
        <p:sp>
          <p:nvSpPr>
            <p:cNvPr id="8" name="TextBox 7"/>
            <p:cNvSpPr txBox="1"/>
            <p:nvPr/>
          </p:nvSpPr>
          <p:spPr>
            <a:xfrm>
              <a:off x="467544" y="2787774"/>
              <a:ext cx="2160240" cy="315423"/>
            </a:xfrm>
            <a:prstGeom prst="rect">
              <a:avLst/>
            </a:prstGeom>
            <a:noFill/>
          </p:spPr>
          <p:txBody>
            <a:bodyPr wrap="square" rtlCol="0">
              <a:spAutoFit/>
            </a:bodyPr>
            <a:lstStyle/>
            <a:p>
              <a:pPr defTabSz="1219170"/>
              <a:r>
                <a:rPr lang="zh-CN" altLang="en-US" sz="2133" b="1" dirty="0">
                  <a:solidFill>
                    <a:srgbClr val="D7B768"/>
                  </a:solidFill>
                  <a:latin typeface="Arial"/>
                  <a:ea typeface="微软雅黑"/>
                </a:rPr>
                <a:t>选题背景</a:t>
              </a:r>
            </a:p>
          </p:txBody>
        </p:sp>
        <p:sp>
          <p:nvSpPr>
            <p:cNvPr id="9" name="TextBox 8"/>
            <p:cNvSpPr txBox="1"/>
            <p:nvPr/>
          </p:nvSpPr>
          <p:spPr>
            <a:xfrm>
              <a:off x="467544" y="3188980"/>
              <a:ext cx="8183512" cy="1000611"/>
            </a:xfrm>
            <a:prstGeom prst="rect">
              <a:avLst/>
            </a:prstGeom>
            <a:noFill/>
          </p:spPr>
          <p:txBody>
            <a:bodyPr wrap="square" rtlCol="0">
              <a:spAutoFit/>
            </a:bodyPr>
            <a:lstStyle/>
            <a:p>
              <a:pPr defTabSz="1219170">
                <a:lnSpc>
                  <a:spcPct val="150000"/>
                </a:lnSpc>
                <a:spcBef>
                  <a:spcPts val="1333"/>
                </a:spcBef>
              </a:pPr>
              <a:r>
                <a:rPr lang="zh-CN" altLang="en-US" sz="1867" dirty="0">
                  <a:solidFill>
                    <a:srgbClr val="4B3C29"/>
                  </a:solidFill>
                  <a:latin typeface="Arial"/>
                  <a:ea typeface="微软雅黑"/>
                </a:rPr>
                <a:t>        伴随着社会的不断发展，大学生的数量也剧增，所以校园的寝室生活问题也逐步显露。在大部分的寝室还都是纸质的填写的情况下，如果有一个好的软件能即时填写，及时上报解决问题，那这将是学生跟学校非常好的沟通交流方式，也能给各个大学生的四年生涯带来极大的便利</a:t>
              </a:r>
            </a:p>
          </p:txBody>
        </p:sp>
      </p:grpSp>
      <p:sp>
        <p:nvSpPr>
          <p:cNvPr id="12" name="矩形 11">
            <a:extLst>
              <a:ext uri="{FF2B5EF4-FFF2-40B4-BE49-F238E27FC236}">
                <a16:creationId xmlns:a16="http://schemas.microsoft.com/office/drawing/2014/main" id="{C529B153-9A7C-499A-8E86-CAE33ACD5B0C}"/>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824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30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30000">
                                          <p:cBhvr additive="base">
                                            <p:cTn id="12"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预期成果</a:t>
            </a:r>
          </a:p>
        </p:txBody>
      </p:sp>
      <p:grpSp>
        <p:nvGrpSpPr>
          <p:cNvPr id="3" name="组合 2"/>
          <p:cNvGrpSpPr/>
          <p:nvPr/>
        </p:nvGrpSpPr>
        <p:grpSpPr>
          <a:xfrm>
            <a:off x="4609549" y="2244383"/>
            <a:ext cx="3079280" cy="3081275"/>
            <a:chOff x="3364857" y="2200268"/>
            <a:chExt cx="2454275" cy="2455862"/>
          </a:xfrm>
        </p:grpSpPr>
        <p:sp>
          <p:nvSpPr>
            <p:cNvPr id="4" name="AutoShape 3"/>
            <p:cNvSpPr>
              <a:spLocks noChangeArrowheads="1"/>
            </p:cNvSpPr>
            <p:nvPr/>
          </p:nvSpPr>
          <p:spPr bwMode="gray">
            <a:xfrm rot="18900000">
              <a:off x="3364857" y="2200268"/>
              <a:ext cx="2454275" cy="2455862"/>
            </a:xfrm>
            <a:custGeom>
              <a:avLst/>
              <a:gdLst>
                <a:gd name="T0" fmla="*/ 2454275 w 21600"/>
                <a:gd name="T1" fmla="*/ 1227931 h 21600"/>
                <a:gd name="T2" fmla="*/ 1227138 w 21600"/>
                <a:gd name="T3" fmla="*/ 2455862 h 21600"/>
                <a:gd name="T4" fmla="*/ 0 w 21600"/>
                <a:gd name="T5" fmla="*/ 1227931 h 21600"/>
                <a:gd name="T6" fmla="*/ 1227138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tx1">
                <a:lumMod val="50000"/>
                <a:lumOff val="50000"/>
              </a:schemeClr>
            </a:solidFill>
            <a:ln w="3175" cap="flat" cmpd="sng" algn="ctr">
              <a:noFill/>
              <a:prstDash val="solid"/>
            </a:ln>
            <a:effectLst/>
          </p:spPr>
          <p:txBody>
            <a:bodyPr lIns="0" tIns="81277" rIns="0" bIns="81277" anchor="ctr"/>
            <a:lstStyle/>
            <a:p>
              <a:pPr algn="ctr" defTabSz="1219170" fontAlgn="base">
                <a:lnSpc>
                  <a:spcPct val="120000"/>
                </a:lnSpc>
                <a:spcBef>
                  <a:spcPts val="1067"/>
                </a:spcBef>
                <a:spcAft>
                  <a:spcPts val="1067"/>
                </a:spcAft>
              </a:pPr>
              <a:endParaRPr lang="zh-CN" altLang="en-US" sz="4800" kern="0">
                <a:solidFill>
                  <a:srgbClr val="5A5959"/>
                </a:solidFill>
                <a:latin typeface="Impact" pitchFamily="34" charset="0"/>
                <a:ea typeface="微软雅黑" pitchFamily="34" charset="-122"/>
              </a:endParaRPr>
            </a:p>
          </p:txBody>
        </p:sp>
        <p:sp>
          <p:nvSpPr>
            <p:cNvPr id="5" name="TextBox 4"/>
            <p:cNvSpPr txBox="1"/>
            <p:nvPr/>
          </p:nvSpPr>
          <p:spPr>
            <a:xfrm>
              <a:off x="3848926" y="3195860"/>
              <a:ext cx="1462690" cy="367960"/>
            </a:xfrm>
            <a:prstGeom prst="rect">
              <a:avLst/>
            </a:prstGeom>
            <a:noFill/>
          </p:spPr>
          <p:txBody>
            <a:bodyPr wrap="square" rtlCol="0">
              <a:spAutoFit/>
            </a:bodyPr>
            <a:lstStyle/>
            <a:p>
              <a:pPr algn="ctr" defTabSz="1219170"/>
              <a:r>
                <a:rPr lang="zh-CN" altLang="en-US" sz="2400" b="1" dirty="0">
                  <a:solidFill>
                    <a:prstClr val="white"/>
                  </a:solidFill>
                  <a:latin typeface="微软雅黑" pitchFamily="34" charset="-122"/>
                  <a:ea typeface="微软雅黑" pitchFamily="34" charset="-122"/>
                </a:rPr>
                <a:t>预期成果</a:t>
              </a:r>
            </a:p>
          </p:txBody>
        </p:sp>
      </p:grpSp>
      <p:sp>
        <p:nvSpPr>
          <p:cNvPr id="6" name="TextBox 5"/>
          <p:cNvSpPr txBox="1"/>
          <p:nvPr/>
        </p:nvSpPr>
        <p:spPr>
          <a:xfrm>
            <a:off x="8617760" y="1678566"/>
            <a:ext cx="3383740" cy="1015663"/>
          </a:xfrm>
          <a:prstGeom prst="rect">
            <a:avLst/>
          </a:prstGeom>
          <a:noFill/>
        </p:spPr>
        <p:txBody>
          <a:bodyPr wrap="square" rtlCol="0">
            <a:spAutoFit/>
          </a:bodyPr>
          <a:lstStyle/>
          <a:p>
            <a:pPr defTabSz="1219170"/>
            <a:r>
              <a:rPr lang="zh-CN" altLang="en-US" sz="2000" dirty="0">
                <a:solidFill>
                  <a:srgbClr val="4B3C29"/>
                </a:solidFill>
              </a:rPr>
              <a:t>用户注册、登录，用户管理，线上打分，查看寝室分数，报修寝室，外出报备等</a:t>
            </a:r>
            <a:endParaRPr lang="zh-CN" altLang="en-US" sz="2000" dirty="0">
              <a:solidFill>
                <a:srgbClr val="4B3C29"/>
              </a:solidFill>
              <a:latin typeface="Arial"/>
              <a:ea typeface="微软雅黑"/>
            </a:endParaRPr>
          </a:p>
        </p:txBody>
      </p:sp>
      <p:sp>
        <p:nvSpPr>
          <p:cNvPr id="7" name="TextBox 6"/>
          <p:cNvSpPr txBox="1"/>
          <p:nvPr/>
        </p:nvSpPr>
        <p:spPr>
          <a:xfrm>
            <a:off x="8668576" y="4750907"/>
            <a:ext cx="3383740" cy="1323439"/>
          </a:xfrm>
          <a:prstGeom prst="rect">
            <a:avLst/>
          </a:prstGeom>
          <a:noFill/>
        </p:spPr>
        <p:txBody>
          <a:bodyPr wrap="square" rtlCol="0">
            <a:spAutoFit/>
          </a:bodyPr>
          <a:lstStyle/>
          <a:p>
            <a:pPr defTabSz="1219170"/>
            <a:r>
              <a:rPr lang="zh-CN" altLang="en-US" sz="2000" dirty="0">
                <a:solidFill>
                  <a:srgbClr val="4B3C29"/>
                </a:solidFill>
              </a:rPr>
              <a:t>在线查看自己寝室的分数情况、报修自己的寝室、报备自己的在校情况，方便学校的记录跟管理</a:t>
            </a:r>
            <a:endParaRPr lang="zh-CN" altLang="en-US" sz="2000" dirty="0">
              <a:solidFill>
                <a:srgbClr val="4B3C29"/>
              </a:solidFill>
              <a:latin typeface="Arial"/>
              <a:ea typeface="微软雅黑"/>
            </a:endParaRPr>
          </a:p>
        </p:txBody>
      </p:sp>
      <p:sp>
        <p:nvSpPr>
          <p:cNvPr id="8" name="TextBox 7"/>
          <p:cNvSpPr txBox="1"/>
          <p:nvPr/>
        </p:nvSpPr>
        <p:spPr>
          <a:xfrm>
            <a:off x="400050" y="4750907"/>
            <a:ext cx="3342913" cy="1015663"/>
          </a:xfrm>
          <a:prstGeom prst="rect">
            <a:avLst/>
          </a:prstGeom>
          <a:noFill/>
        </p:spPr>
        <p:txBody>
          <a:bodyPr wrap="square" rtlCol="0">
            <a:spAutoFit/>
          </a:bodyPr>
          <a:lstStyle/>
          <a:p>
            <a:pPr defTabSz="1219170"/>
            <a:r>
              <a:rPr lang="zh-CN" altLang="en-US" sz="2000" dirty="0">
                <a:solidFill>
                  <a:srgbClr val="4B3C29"/>
                </a:solidFill>
              </a:rPr>
              <a:t>给寝室在线打分，在线查看学生在校情况、报修情况还有一些杂务情况</a:t>
            </a:r>
            <a:endParaRPr lang="zh-CN" altLang="en-US" sz="2000" dirty="0">
              <a:solidFill>
                <a:srgbClr val="4B3C29"/>
              </a:solidFill>
              <a:latin typeface="Arial"/>
              <a:ea typeface="微软雅黑"/>
            </a:endParaRPr>
          </a:p>
        </p:txBody>
      </p:sp>
      <p:sp>
        <p:nvSpPr>
          <p:cNvPr id="9" name="TextBox 8"/>
          <p:cNvSpPr txBox="1"/>
          <p:nvPr/>
        </p:nvSpPr>
        <p:spPr>
          <a:xfrm>
            <a:off x="1276350" y="1678566"/>
            <a:ext cx="2391679" cy="707886"/>
          </a:xfrm>
          <a:prstGeom prst="rect">
            <a:avLst/>
          </a:prstGeom>
          <a:noFill/>
        </p:spPr>
        <p:txBody>
          <a:bodyPr wrap="square" rtlCol="0">
            <a:spAutoFit/>
          </a:bodyPr>
          <a:lstStyle/>
          <a:p>
            <a:pPr algn="r" defTabSz="1219170"/>
            <a:r>
              <a:rPr lang="zh-CN" altLang="en-US" sz="2000" dirty="0">
                <a:solidFill>
                  <a:srgbClr val="4B3C29"/>
                </a:solidFill>
              </a:rPr>
              <a:t>帮助用户在学校寝室生活的更为方便</a:t>
            </a:r>
            <a:endParaRPr lang="zh-CN" altLang="en-US" sz="2000" dirty="0">
              <a:solidFill>
                <a:srgbClr val="4B3C29"/>
              </a:solidFill>
              <a:latin typeface="Arial"/>
              <a:ea typeface="微软雅黑"/>
            </a:endParaRPr>
          </a:p>
        </p:txBody>
      </p:sp>
      <p:sp>
        <p:nvSpPr>
          <p:cNvPr id="11" name="TextBox 10"/>
          <p:cNvSpPr txBox="1"/>
          <p:nvPr/>
        </p:nvSpPr>
        <p:spPr>
          <a:xfrm>
            <a:off x="4029786" y="5103413"/>
            <a:ext cx="1020899"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管理员</a:t>
            </a:r>
          </a:p>
        </p:txBody>
      </p:sp>
      <p:sp>
        <p:nvSpPr>
          <p:cNvPr id="12" name="Freeform 4"/>
          <p:cNvSpPr>
            <a:spLocks/>
          </p:cNvSpPr>
          <p:nvPr/>
        </p:nvSpPr>
        <p:spPr bwMode="auto">
          <a:xfrm>
            <a:off x="3820748" y="4581128"/>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4" name="TextBox 13"/>
          <p:cNvSpPr txBox="1"/>
          <p:nvPr/>
        </p:nvSpPr>
        <p:spPr>
          <a:xfrm>
            <a:off x="7441467" y="4939297"/>
            <a:ext cx="838275" cy="748795"/>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普通用户</a:t>
            </a:r>
          </a:p>
        </p:txBody>
      </p:sp>
      <p:sp>
        <p:nvSpPr>
          <p:cNvPr id="15" name="Freeform 4"/>
          <p:cNvSpPr>
            <a:spLocks/>
          </p:cNvSpPr>
          <p:nvPr/>
        </p:nvSpPr>
        <p:spPr bwMode="auto">
          <a:xfrm>
            <a:off x="7177715" y="4581128"/>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7" name="TextBox 16"/>
          <p:cNvSpPr txBox="1"/>
          <p:nvPr/>
        </p:nvSpPr>
        <p:spPr>
          <a:xfrm>
            <a:off x="7413789" y="2017242"/>
            <a:ext cx="838275"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功能</a:t>
            </a:r>
          </a:p>
        </p:txBody>
      </p:sp>
      <p:sp>
        <p:nvSpPr>
          <p:cNvPr id="18" name="Freeform 4"/>
          <p:cNvSpPr>
            <a:spLocks/>
          </p:cNvSpPr>
          <p:nvPr/>
        </p:nvSpPr>
        <p:spPr bwMode="auto">
          <a:xfrm>
            <a:off x="7150036" y="1508787"/>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20" name="TextBox 19"/>
          <p:cNvSpPr txBox="1"/>
          <p:nvPr/>
        </p:nvSpPr>
        <p:spPr>
          <a:xfrm>
            <a:off x="4115757" y="1998600"/>
            <a:ext cx="838275"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目的</a:t>
            </a:r>
          </a:p>
        </p:txBody>
      </p:sp>
      <p:sp>
        <p:nvSpPr>
          <p:cNvPr id="21" name="Freeform 4"/>
          <p:cNvSpPr>
            <a:spLocks/>
          </p:cNvSpPr>
          <p:nvPr/>
        </p:nvSpPr>
        <p:spPr bwMode="auto">
          <a:xfrm>
            <a:off x="3852004" y="1508787"/>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9" name="矩形 18">
            <a:extLst>
              <a:ext uri="{FF2B5EF4-FFF2-40B4-BE49-F238E27FC236}">
                <a16:creationId xmlns:a16="http://schemas.microsoft.com/office/drawing/2014/main" id="{C356F2F7-2BDC-4334-A7E9-744AA25C7030}"/>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813064"/>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8" presetClass="emph" presetSubtype="0" fill="hold" grpId="1" nodeType="withEffect">
                                  <p:stCondLst>
                                    <p:cond delay="0"/>
                                  </p:stCondLst>
                                  <p:childTnLst>
                                    <p:animRot by="21600000">
                                      <p:cBhvr>
                                        <p:cTn id="34" dur="3000" fill="hold"/>
                                        <p:tgtEl>
                                          <p:spTgt spid="12"/>
                                        </p:tgtEl>
                                        <p:attrNameLst>
                                          <p:attrName>r</p:attrName>
                                        </p:attrNameLst>
                                      </p:cBhvr>
                                    </p:animRot>
                                  </p:childTnLst>
                                </p:cTn>
                              </p:par>
                              <p:par>
                                <p:cTn id="35" presetID="8" presetClass="emph" presetSubtype="0" fill="hold" grpId="1" nodeType="withEffect">
                                  <p:stCondLst>
                                    <p:cond delay="0"/>
                                  </p:stCondLst>
                                  <p:childTnLst>
                                    <p:animRot by="21600000">
                                      <p:cBhvr>
                                        <p:cTn id="36" dur="3000" fill="hold"/>
                                        <p:tgtEl>
                                          <p:spTgt spid="21"/>
                                        </p:tgtEl>
                                        <p:attrNameLst>
                                          <p:attrName>r</p:attrName>
                                        </p:attrNameLst>
                                      </p:cBhvr>
                                    </p:animRot>
                                  </p:childTnLst>
                                </p:cTn>
                              </p:par>
                              <p:par>
                                <p:cTn id="37" presetID="8" presetClass="emph" presetSubtype="0" fill="hold" grpId="1" nodeType="withEffect">
                                  <p:stCondLst>
                                    <p:cond delay="0"/>
                                  </p:stCondLst>
                                  <p:childTnLst>
                                    <p:animRot by="-21600000">
                                      <p:cBhvr>
                                        <p:cTn id="38" dur="3000" fill="hold"/>
                                        <p:tgtEl>
                                          <p:spTgt spid="15"/>
                                        </p:tgtEl>
                                        <p:attrNameLst>
                                          <p:attrName>r</p:attrName>
                                        </p:attrNameLst>
                                      </p:cBhvr>
                                    </p:animRot>
                                  </p:childTnLst>
                                </p:cTn>
                              </p:par>
                              <p:par>
                                <p:cTn id="39" presetID="8" presetClass="emph" presetSubtype="0" fill="hold" grpId="1" nodeType="withEffect">
                                  <p:stCondLst>
                                    <p:cond delay="0"/>
                                  </p:stCondLst>
                                  <p:childTnLst>
                                    <p:animRot by="-21600000">
                                      <p:cBhvr>
                                        <p:cTn id="40" dur="3000" fill="hold"/>
                                        <p:tgtEl>
                                          <p:spTgt spid="18"/>
                                        </p:tgtEl>
                                        <p:attrNameLst>
                                          <p:attrName>r</p:attrName>
                                        </p:attrNameLst>
                                      </p:cBhvr>
                                    </p:animRot>
                                  </p:childTnLst>
                                </p:cTn>
                              </p:par>
                              <p:par>
                                <p:cTn id="41" presetID="22" presetClass="entr" presetSubtype="2" fill="hold" grpId="0" nodeType="withEffect">
                                  <p:stCondLst>
                                    <p:cond delay="60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2" fill="hold" grpId="0" nodeType="withEffect">
                                  <p:stCondLst>
                                    <p:cond delay="60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22" presetClass="entr" presetSubtype="8" fill="hold" grpId="0" nodeType="withEffect">
                                  <p:stCondLst>
                                    <p:cond delay="60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animBg="1"/>
      <p:bldP spid="12" grpId="1" animBg="1"/>
      <p:bldP spid="14" grpId="0"/>
      <p:bldP spid="15" grpId="0" animBg="1"/>
      <p:bldP spid="15" grpId="1" animBg="1"/>
      <p:bldP spid="17" grpId="0"/>
      <p:bldP spid="18" grpId="0" animBg="1"/>
      <p:bldP spid="18" grpId="1" animBg="1"/>
      <p:bldP spid="20" grpId="0"/>
      <p:bldP spid="21" grpId="0" animBg="1"/>
      <p:bldP spid="2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预期小程序</a:t>
            </a:r>
          </a:p>
        </p:txBody>
      </p:sp>
      <p:sp>
        <p:nvSpPr>
          <p:cNvPr id="3" name="椭圆 4"/>
          <p:cNvSpPr/>
          <p:nvPr/>
        </p:nvSpPr>
        <p:spPr>
          <a:xfrm rot="21402442" flipH="1">
            <a:off x="1729833" y="1077142"/>
            <a:ext cx="5179576" cy="5244444"/>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400" kern="0">
              <a:solidFill>
                <a:prstClr val="white"/>
              </a:solidFill>
              <a:latin typeface="Calibri"/>
              <a:ea typeface="微软雅黑"/>
            </a:endParaRPr>
          </a:p>
        </p:txBody>
      </p:sp>
      <p:cxnSp>
        <p:nvCxnSpPr>
          <p:cNvPr id="4" name="直接连接符 3"/>
          <p:cNvCxnSpPr/>
          <p:nvPr/>
        </p:nvCxnSpPr>
        <p:spPr>
          <a:xfrm flipH="1">
            <a:off x="3718608" y="1911246"/>
            <a:ext cx="1144689" cy="837697"/>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810012" y="3110892"/>
            <a:ext cx="2071832" cy="177297"/>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3477971" y="3773362"/>
            <a:ext cx="1912643" cy="994769"/>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2971564" y="4084995"/>
            <a:ext cx="727993" cy="1338979"/>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6224295" y="1244269"/>
            <a:ext cx="5472244" cy="666977"/>
          </a:xfrm>
          <a:prstGeom prst="rect">
            <a:avLst/>
          </a:prstGeom>
          <a:noFill/>
        </p:spPr>
        <p:txBody>
          <a:bodyPr wrap="square" rtlCol="0">
            <a:spAutoFit/>
          </a:bodyPr>
          <a:lstStyle/>
          <a:p>
            <a:pPr defTabSz="1219170"/>
            <a:r>
              <a:rPr lang="zh-CN" altLang="en-US" sz="1867" dirty="0">
                <a:solidFill>
                  <a:prstClr val="black"/>
                </a:solidFill>
              </a:rPr>
              <a:t>基础色白色打底</a:t>
            </a:r>
            <a:endParaRPr lang="en-US" altLang="zh-CN" sz="1867" dirty="0">
              <a:solidFill>
                <a:prstClr val="black"/>
              </a:solidFill>
            </a:endParaRPr>
          </a:p>
          <a:p>
            <a:pPr defTabSz="1219170"/>
            <a:r>
              <a:rPr lang="zh-CN" altLang="en-US" sz="1867" dirty="0">
                <a:solidFill>
                  <a:prstClr val="black"/>
                </a:solidFill>
              </a:rPr>
              <a:t>色彩鲜艳的卡片化模块来着重突出内容的展示</a:t>
            </a:r>
            <a:endParaRPr lang="en-US" altLang="zh-CN" sz="1867" dirty="0">
              <a:solidFill>
                <a:prstClr val="black"/>
              </a:solidFill>
              <a:latin typeface="Arial"/>
              <a:ea typeface="微软雅黑"/>
            </a:endParaRPr>
          </a:p>
        </p:txBody>
      </p:sp>
      <p:sp>
        <p:nvSpPr>
          <p:cNvPr id="9" name="TextBox 8"/>
          <p:cNvSpPr txBox="1"/>
          <p:nvPr/>
        </p:nvSpPr>
        <p:spPr>
          <a:xfrm flipH="1">
            <a:off x="7362626" y="2921064"/>
            <a:ext cx="3955901" cy="379656"/>
          </a:xfrm>
          <a:prstGeom prst="rect">
            <a:avLst/>
          </a:prstGeom>
          <a:noFill/>
        </p:spPr>
        <p:txBody>
          <a:bodyPr wrap="square" rtlCol="0">
            <a:spAutoFit/>
          </a:bodyPr>
          <a:lstStyle/>
          <a:p>
            <a:pPr defTabSz="1219170"/>
            <a:r>
              <a:rPr lang="zh-CN" altLang="en-US" sz="1867" dirty="0">
                <a:solidFill>
                  <a:prstClr val="black"/>
                </a:solidFill>
              </a:rPr>
              <a:t>展示日常的通知、各个功能模块</a:t>
            </a:r>
            <a:endParaRPr lang="en-US" altLang="zh-CN" sz="1867" dirty="0">
              <a:solidFill>
                <a:prstClr val="black"/>
              </a:solidFill>
              <a:latin typeface="Arial"/>
              <a:ea typeface="微软雅黑"/>
            </a:endParaRPr>
          </a:p>
        </p:txBody>
      </p:sp>
      <p:sp>
        <p:nvSpPr>
          <p:cNvPr id="10" name="TextBox 9"/>
          <p:cNvSpPr txBox="1"/>
          <p:nvPr/>
        </p:nvSpPr>
        <p:spPr>
          <a:xfrm flipH="1">
            <a:off x="6730735" y="4885970"/>
            <a:ext cx="3034280" cy="379656"/>
          </a:xfrm>
          <a:prstGeom prst="rect">
            <a:avLst/>
          </a:prstGeom>
          <a:noFill/>
        </p:spPr>
        <p:txBody>
          <a:bodyPr wrap="square" rtlCol="0">
            <a:spAutoFit/>
          </a:bodyPr>
          <a:lstStyle/>
          <a:p>
            <a:pPr defTabSz="1219170"/>
            <a:r>
              <a:rPr lang="zh-CN" altLang="en-US" sz="1867" dirty="0">
                <a:solidFill>
                  <a:prstClr val="black"/>
                </a:solidFill>
              </a:rPr>
              <a:t>展示用户日常交流贴</a:t>
            </a:r>
            <a:endParaRPr lang="en-US" altLang="zh-CN" sz="1867" dirty="0">
              <a:solidFill>
                <a:prstClr val="black"/>
              </a:solidFill>
              <a:latin typeface="Arial"/>
              <a:ea typeface="微软雅黑"/>
            </a:endParaRPr>
          </a:p>
        </p:txBody>
      </p:sp>
      <p:sp>
        <p:nvSpPr>
          <p:cNvPr id="11" name="TextBox 10"/>
          <p:cNvSpPr txBox="1"/>
          <p:nvPr/>
        </p:nvSpPr>
        <p:spPr>
          <a:xfrm flipH="1">
            <a:off x="4724145" y="5909216"/>
            <a:ext cx="4391279" cy="379656"/>
          </a:xfrm>
          <a:prstGeom prst="rect">
            <a:avLst/>
          </a:prstGeom>
          <a:noFill/>
        </p:spPr>
        <p:txBody>
          <a:bodyPr wrap="square" rtlCol="0">
            <a:spAutoFit/>
          </a:bodyPr>
          <a:lstStyle/>
          <a:p>
            <a:pPr defTabSz="1219170"/>
            <a:r>
              <a:rPr lang="zh-CN" altLang="en-US" sz="1867" dirty="0">
                <a:solidFill>
                  <a:prstClr val="black"/>
                </a:solidFill>
              </a:rPr>
              <a:t>进行用户的个人操作还有信息的展示</a:t>
            </a:r>
            <a:endParaRPr lang="en-US" altLang="zh-CN" sz="1867" dirty="0">
              <a:solidFill>
                <a:prstClr val="black"/>
              </a:solidFill>
              <a:latin typeface="Arial"/>
              <a:ea typeface="微软雅黑"/>
            </a:endParaRPr>
          </a:p>
        </p:txBody>
      </p:sp>
      <p:sp>
        <p:nvSpPr>
          <p:cNvPr id="13" name="Freeform 4"/>
          <p:cNvSpPr>
            <a:spLocks/>
          </p:cNvSpPr>
          <p:nvPr/>
        </p:nvSpPr>
        <p:spPr bwMode="auto">
          <a:xfrm>
            <a:off x="1860776" y="2156736"/>
            <a:ext cx="2111057" cy="211058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14" name="TextBox 13"/>
          <p:cNvSpPr txBox="1"/>
          <p:nvPr/>
        </p:nvSpPr>
        <p:spPr>
          <a:xfrm>
            <a:off x="2257749" y="2968707"/>
            <a:ext cx="1245380" cy="461665"/>
          </a:xfrm>
          <a:prstGeom prst="rect">
            <a:avLst/>
          </a:prstGeom>
          <a:noFill/>
        </p:spPr>
        <p:txBody>
          <a:bodyPr wrap="square" rtlCol="0">
            <a:spAutoFit/>
          </a:bodyPr>
          <a:lstStyle/>
          <a:p>
            <a:pPr algn="ctr" defTabSz="1219170"/>
            <a:r>
              <a:rPr lang="zh-CN" altLang="en-US" sz="2400" b="1" dirty="0">
                <a:solidFill>
                  <a:prstClr val="white"/>
                </a:solidFill>
                <a:latin typeface="Arial"/>
                <a:ea typeface="微软雅黑"/>
              </a:rPr>
              <a:t>小程序</a:t>
            </a:r>
          </a:p>
        </p:txBody>
      </p:sp>
      <p:sp>
        <p:nvSpPr>
          <p:cNvPr id="16" name="Freeform 4"/>
          <p:cNvSpPr>
            <a:spLocks/>
          </p:cNvSpPr>
          <p:nvPr/>
        </p:nvSpPr>
        <p:spPr bwMode="auto">
          <a:xfrm>
            <a:off x="4813342" y="1076966"/>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17" name="TextBox 16"/>
          <p:cNvSpPr txBox="1"/>
          <p:nvPr/>
        </p:nvSpPr>
        <p:spPr>
          <a:xfrm>
            <a:off x="4813340" y="1389353"/>
            <a:ext cx="1018552"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总体</a:t>
            </a:r>
          </a:p>
        </p:txBody>
      </p:sp>
      <p:sp>
        <p:nvSpPr>
          <p:cNvPr id="19" name="Freeform 4"/>
          <p:cNvSpPr>
            <a:spLocks/>
          </p:cNvSpPr>
          <p:nvPr/>
        </p:nvSpPr>
        <p:spPr bwMode="auto">
          <a:xfrm>
            <a:off x="5792868" y="2587484"/>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0" name="TextBox 19"/>
          <p:cNvSpPr txBox="1"/>
          <p:nvPr/>
        </p:nvSpPr>
        <p:spPr>
          <a:xfrm>
            <a:off x="5818134" y="2925524"/>
            <a:ext cx="993285"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首页</a:t>
            </a:r>
          </a:p>
        </p:txBody>
      </p:sp>
      <p:sp>
        <p:nvSpPr>
          <p:cNvPr id="22" name="Freeform 4"/>
          <p:cNvSpPr>
            <a:spLocks/>
          </p:cNvSpPr>
          <p:nvPr/>
        </p:nvSpPr>
        <p:spPr bwMode="auto">
          <a:xfrm>
            <a:off x="5237347" y="4473925"/>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3" name="TextBox 22"/>
          <p:cNvSpPr txBox="1"/>
          <p:nvPr/>
        </p:nvSpPr>
        <p:spPr>
          <a:xfrm>
            <a:off x="5237347" y="4749727"/>
            <a:ext cx="1018549"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论坛</a:t>
            </a:r>
          </a:p>
        </p:txBody>
      </p:sp>
      <p:sp>
        <p:nvSpPr>
          <p:cNvPr id="25" name="Freeform 4"/>
          <p:cNvSpPr>
            <a:spLocks/>
          </p:cNvSpPr>
          <p:nvPr/>
        </p:nvSpPr>
        <p:spPr bwMode="auto">
          <a:xfrm>
            <a:off x="3265183" y="5265626"/>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6" name="TextBox 25"/>
          <p:cNvSpPr txBox="1"/>
          <p:nvPr/>
        </p:nvSpPr>
        <p:spPr>
          <a:xfrm>
            <a:off x="3280104" y="5613823"/>
            <a:ext cx="1003629"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我的</a:t>
            </a:r>
          </a:p>
        </p:txBody>
      </p:sp>
      <p:sp>
        <p:nvSpPr>
          <p:cNvPr id="24" name="矩形 23">
            <a:extLst>
              <a:ext uri="{FF2B5EF4-FFF2-40B4-BE49-F238E27FC236}">
                <a16:creationId xmlns:a16="http://schemas.microsoft.com/office/drawing/2014/main" id="{02706272-31A5-445E-80CD-8C89DC2D4EED}"/>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86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20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1+#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30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1+#ppt_w/2"/>
                                          </p:val>
                                        </p:tav>
                                        <p:tav tm="100000">
                                          <p:val>
                                            <p:strVal val="#ppt_x"/>
                                          </p:val>
                                        </p:tav>
                                      </p:tavLst>
                                    </p:anim>
                                    <p:anim calcmode="lin" valueType="num">
                                      <p:cBhvr additive="base">
                                        <p:cTn id="68" dur="500" fill="hold"/>
                                        <p:tgtEl>
                                          <p:spTgt spid="10"/>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50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childTnLst>
                          </p:cTn>
                        </p:par>
                        <p:par>
                          <p:cTn id="73" fill="hold">
                            <p:stCondLst>
                              <p:cond delay="3500"/>
                            </p:stCondLst>
                            <p:childTnLst>
                              <p:par>
                                <p:cTn id="74" presetID="8" presetClass="emph" presetSubtype="0" fill="hold" grpId="1" nodeType="afterEffect">
                                  <p:stCondLst>
                                    <p:cond delay="0"/>
                                  </p:stCondLst>
                                  <p:childTnLst>
                                    <p:animRot by="21600000">
                                      <p:cBhvr>
                                        <p:cTn id="75" dur="3000" fill="hold"/>
                                        <p:tgtEl>
                                          <p:spTgt spid="13"/>
                                        </p:tgtEl>
                                        <p:attrNameLst>
                                          <p:attrName>r</p:attrName>
                                        </p:attrNameLst>
                                      </p:cBhvr>
                                    </p:animRot>
                                  </p:childTnLst>
                                </p:cTn>
                              </p:par>
                              <p:par>
                                <p:cTn id="76" presetID="8" presetClass="emph" presetSubtype="0" fill="hold" grpId="1" nodeType="withEffect">
                                  <p:stCondLst>
                                    <p:cond delay="0"/>
                                  </p:stCondLst>
                                  <p:childTnLst>
                                    <p:animRot by="21600000">
                                      <p:cBhvr>
                                        <p:cTn id="77" dur="3000" fill="hold"/>
                                        <p:tgtEl>
                                          <p:spTgt spid="16"/>
                                        </p:tgtEl>
                                        <p:attrNameLst>
                                          <p:attrName>r</p:attrName>
                                        </p:attrNameLst>
                                      </p:cBhvr>
                                    </p:animRot>
                                  </p:childTnLst>
                                </p:cTn>
                              </p:par>
                              <p:par>
                                <p:cTn id="78" presetID="8" presetClass="emph" presetSubtype="0" fill="hold" grpId="1" nodeType="withEffect">
                                  <p:stCondLst>
                                    <p:cond delay="0"/>
                                  </p:stCondLst>
                                  <p:childTnLst>
                                    <p:animRot by="21600000">
                                      <p:cBhvr>
                                        <p:cTn id="79" dur="3000" fill="hold"/>
                                        <p:tgtEl>
                                          <p:spTgt spid="19"/>
                                        </p:tgtEl>
                                        <p:attrNameLst>
                                          <p:attrName>r</p:attrName>
                                        </p:attrNameLst>
                                      </p:cBhvr>
                                    </p:animRot>
                                  </p:childTnLst>
                                </p:cTn>
                              </p:par>
                              <p:par>
                                <p:cTn id="80" presetID="8" presetClass="emph" presetSubtype="0" fill="hold" grpId="1" nodeType="withEffect">
                                  <p:stCondLst>
                                    <p:cond delay="0"/>
                                  </p:stCondLst>
                                  <p:childTnLst>
                                    <p:animRot by="21600000">
                                      <p:cBhvr>
                                        <p:cTn id="81" dur="3000" fill="hold"/>
                                        <p:tgtEl>
                                          <p:spTgt spid="22"/>
                                        </p:tgtEl>
                                        <p:attrNameLst>
                                          <p:attrName>r</p:attrName>
                                        </p:attrNameLst>
                                      </p:cBhvr>
                                    </p:animRot>
                                  </p:childTnLst>
                                </p:cTn>
                              </p:par>
                              <p:par>
                                <p:cTn id="82" presetID="8" presetClass="emph" presetSubtype="0" fill="hold" grpId="1" nodeType="withEffect">
                                  <p:stCondLst>
                                    <p:cond delay="0"/>
                                  </p:stCondLst>
                                  <p:childTnLst>
                                    <p:animRot by="21600000">
                                      <p:cBhvr>
                                        <p:cTn id="83" dur="3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p:bldP spid="11" grpId="0"/>
      <p:bldP spid="13" grpId="0" animBg="1"/>
      <p:bldP spid="13" grpId="1" animBg="1"/>
      <p:bldP spid="14" grpId="0"/>
      <p:bldP spid="16" grpId="0" animBg="1"/>
      <p:bldP spid="16" grpId="1" animBg="1"/>
      <p:bldP spid="17" grpId="0"/>
      <p:bldP spid="19" grpId="0" animBg="1"/>
      <p:bldP spid="19" grpId="1" animBg="1"/>
      <p:bldP spid="20" grpId="0"/>
      <p:bldP spid="22" grpId="0" animBg="1"/>
      <p:bldP spid="22" grpId="1" animBg="1"/>
      <p:bldP spid="23" grpId="0"/>
      <p:bldP spid="25" grpId="0" animBg="1"/>
      <p:bldP spid="25" grpId="1"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a:t>
            </a:r>
            <a:r>
              <a:rPr lang="en-US" altLang="zh-CN" dirty="0"/>
              <a:t>PC</a:t>
            </a:r>
            <a:r>
              <a:rPr lang="zh-CN" altLang="en-US" dirty="0"/>
              <a:t>端</a:t>
            </a:r>
          </a:p>
        </p:txBody>
      </p:sp>
      <p:sp>
        <p:nvSpPr>
          <p:cNvPr id="5" name="椭圆形标注 4"/>
          <p:cNvSpPr/>
          <p:nvPr/>
        </p:nvSpPr>
        <p:spPr>
          <a:xfrm rot="10403234">
            <a:off x="4266053" y="1328052"/>
            <a:ext cx="2796783" cy="2731850"/>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7" name="椭圆形标注 6"/>
          <p:cNvSpPr/>
          <p:nvPr/>
        </p:nvSpPr>
        <p:spPr>
          <a:xfrm rot="9462486">
            <a:off x="8422806" y="1681919"/>
            <a:ext cx="2456990" cy="2478165"/>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13" name="Freeform 4"/>
          <p:cNvSpPr>
            <a:spLocks/>
          </p:cNvSpPr>
          <p:nvPr/>
        </p:nvSpPr>
        <p:spPr bwMode="auto">
          <a:xfrm>
            <a:off x="4544456" y="1569831"/>
            <a:ext cx="2272588" cy="2207506"/>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4" name="TextBox 13"/>
          <p:cNvSpPr txBox="1"/>
          <p:nvPr/>
        </p:nvSpPr>
        <p:spPr>
          <a:xfrm>
            <a:off x="5220508" y="2254628"/>
            <a:ext cx="899575" cy="913199"/>
          </a:xfrm>
          <a:prstGeom prst="rect">
            <a:avLst/>
          </a:prstGeom>
          <a:noFill/>
        </p:spPr>
        <p:txBody>
          <a:bodyPr wrap="square" rtlCol="0">
            <a:spAutoFit/>
          </a:bodyPr>
          <a:lstStyle/>
          <a:p>
            <a:pPr algn="ctr" defTabSz="1219170"/>
            <a:r>
              <a:rPr lang="zh-CN" altLang="en-US" sz="2667" b="1" dirty="0">
                <a:solidFill>
                  <a:srgbClr val="FFFBD9"/>
                </a:solidFill>
              </a:rPr>
              <a:t>基础数据</a:t>
            </a:r>
            <a:endParaRPr lang="zh-CN" altLang="en-US" sz="2667" b="1" dirty="0">
              <a:solidFill>
                <a:srgbClr val="FFFBD9"/>
              </a:solidFill>
              <a:latin typeface="Arial"/>
              <a:ea typeface="微软雅黑"/>
            </a:endParaRPr>
          </a:p>
        </p:txBody>
      </p:sp>
      <p:sp>
        <p:nvSpPr>
          <p:cNvPr id="16" name="Freeform 4"/>
          <p:cNvSpPr>
            <a:spLocks/>
          </p:cNvSpPr>
          <p:nvPr/>
        </p:nvSpPr>
        <p:spPr bwMode="auto">
          <a:xfrm>
            <a:off x="8563033" y="1825560"/>
            <a:ext cx="2155234" cy="217356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7" name="TextBox 16"/>
          <p:cNvSpPr txBox="1"/>
          <p:nvPr/>
        </p:nvSpPr>
        <p:spPr>
          <a:xfrm>
            <a:off x="9029708" y="2520486"/>
            <a:ext cx="1181150" cy="913199"/>
          </a:xfrm>
          <a:prstGeom prst="rect">
            <a:avLst/>
          </a:prstGeom>
          <a:noFill/>
        </p:spPr>
        <p:txBody>
          <a:bodyPr wrap="square" rtlCol="0">
            <a:spAutoFit/>
          </a:bodyPr>
          <a:lstStyle/>
          <a:p>
            <a:pPr algn="ctr" defTabSz="1219170"/>
            <a:r>
              <a:rPr lang="zh-CN" altLang="en-US" sz="2667" b="1" dirty="0">
                <a:solidFill>
                  <a:srgbClr val="FFFBD9"/>
                </a:solidFill>
              </a:rPr>
              <a:t>基础设置</a:t>
            </a:r>
            <a:endParaRPr lang="zh-CN" altLang="en-US" sz="2667" b="1" dirty="0">
              <a:solidFill>
                <a:srgbClr val="FFFBD9"/>
              </a:solidFill>
              <a:latin typeface="Arial"/>
              <a:ea typeface="微软雅黑"/>
            </a:endParaRPr>
          </a:p>
        </p:txBody>
      </p:sp>
      <p:grpSp>
        <p:nvGrpSpPr>
          <p:cNvPr id="15" name="组合 14">
            <a:extLst>
              <a:ext uri="{FF2B5EF4-FFF2-40B4-BE49-F238E27FC236}">
                <a16:creationId xmlns:a16="http://schemas.microsoft.com/office/drawing/2014/main" id="{E6FA7B94-93CC-4B50-9303-3C13B1A28F9C}"/>
              </a:ext>
            </a:extLst>
          </p:cNvPr>
          <p:cNvGrpSpPr>
            <a:grpSpLocks/>
          </p:cNvGrpSpPr>
          <p:nvPr/>
        </p:nvGrpSpPr>
        <p:grpSpPr bwMode="auto">
          <a:xfrm>
            <a:off x="313462" y="4408644"/>
            <a:ext cx="3297759" cy="958580"/>
            <a:chOff x="4411057" y="1911930"/>
            <a:chExt cx="4104456" cy="369909"/>
          </a:xfrm>
        </p:grpSpPr>
        <p:sp>
          <p:nvSpPr>
            <p:cNvPr id="19" name="矩形 18">
              <a:extLst>
                <a:ext uri="{FF2B5EF4-FFF2-40B4-BE49-F238E27FC236}">
                  <a16:creationId xmlns:a16="http://schemas.microsoft.com/office/drawing/2014/main" id="{85C107BC-8B39-41A3-95ED-0DBE54834A42}"/>
                </a:ext>
              </a:extLst>
            </p:cNvPr>
            <p:cNvSpPr/>
            <p:nvPr/>
          </p:nvSpPr>
          <p:spPr>
            <a:xfrm>
              <a:off x="4411057" y="1961163"/>
              <a:ext cx="4104456" cy="320676"/>
            </a:xfrm>
            <a:prstGeom prst="rect">
              <a:avLst/>
            </a:prstGeom>
          </p:spPr>
          <p:txBody>
            <a:bodyPr>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使用</a:t>
              </a:r>
              <a:r>
                <a:rPr lang="en-US" altLang="zh-CN" sz="2400" dirty="0" err="1">
                  <a:solidFill>
                    <a:prstClr val="black">
                      <a:lumMod val="75000"/>
                      <a:lumOff val="25000"/>
                    </a:prstClr>
                  </a:solidFill>
                  <a:latin typeface="微软雅黑" pitchFamily="34" charset="-122"/>
                  <a:ea typeface="微软雅黑" pitchFamily="34" charset="-122"/>
                </a:rPr>
                <a:t>echarts</a:t>
              </a:r>
              <a:r>
                <a:rPr lang="zh-CN" altLang="en-US" sz="2400" dirty="0">
                  <a:solidFill>
                    <a:prstClr val="black">
                      <a:lumMod val="75000"/>
                      <a:lumOff val="25000"/>
                    </a:prstClr>
                  </a:solidFill>
                  <a:latin typeface="微软雅黑" pitchFamily="34" charset="-122"/>
                  <a:ea typeface="微软雅黑" pitchFamily="34" charset="-122"/>
                </a:rPr>
                <a:t>图表来展示各式数据统计的结果</a:t>
              </a:r>
            </a:p>
          </p:txBody>
        </p:sp>
        <p:sp>
          <p:nvSpPr>
            <p:cNvPr id="20" name="矩形 19">
              <a:extLst>
                <a:ext uri="{FF2B5EF4-FFF2-40B4-BE49-F238E27FC236}">
                  <a16:creationId xmlns:a16="http://schemas.microsoft.com/office/drawing/2014/main" id="{8EF531A4-D33C-4414-B34D-5CC54C8193B6}"/>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1" name="组合 20">
            <a:extLst>
              <a:ext uri="{FF2B5EF4-FFF2-40B4-BE49-F238E27FC236}">
                <a16:creationId xmlns:a16="http://schemas.microsoft.com/office/drawing/2014/main" id="{6954B3CB-75DD-453B-A467-5D050177F568}"/>
              </a:ext>
            </a:extLst>
          </p:cNvPr>
          <p:cNvGrpSpPr>
            <a:grpSpLocks/>
          </p:cNvGrpSpPr>
          <p:nvPr/>
        </p:nvGrpSpPr>
        <p:grpSpPr bwMode="auto">
          <a:xfrm>
            <a:off x="3756716" y="4406800"/>
            <a:ext cx="4154888" cy="2066574"/>
            <a:chOff x="4411057" y="1911930"/>
            <a:chExt cx="4104456" cy="797476"/>
          </a:xfrm>
        </p:grpSpPr>
        <p:sp>
          <p:nvSpPr>
            <p:cNvPr id="22" name="矩形 21">
              <a:extLst>
                <a:ext uri="{FF2B5EF4-FFF2-40B4-BE49-F238E27FC236}">
                  <a16:creationId xmlns:a16="http://schemas.microsoft.com/office/drawing/2014/main" id="{18512A70-0122-487F-8407-D1CE7EDA42B2}"/>
                </a:ext>
              </a:extLst>
            </p:cNvPr>
            <p:cNvSpPr/>
            <p:nvPr/>
          </p:nvSpPr>
          <p:spPr>
            <a:xfrm>
              <a:off x="4411057" y="1961163"/>
              <a:ext cx="4104456" cy="748243"/>
            </a:xfrm>
            <a:prstGeom prst="rect">
              <a:avLst/>
            </a:prstGeom>
          </p:spPr>
          <p:txBody>
            <a:bodyPr wrap="square">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分为对寝室、人员的基本数据管理和对网上论坛帖子的管理还有对于微信小程序首页展示的几个功能项目的数据管理</a:t>
              </a:r>
            </a:p>
          </p:txBody>
        </p:sp>
        <p:sp>
          <p:nvSpPr>
            <p:cNvPr id="23" name="矩形 22">
              <a:extLst>
                <a:ext uri="{FF2B5EF4-FFF2-40B4-BE49-F238E27FC236}">
                  <a16:creationId xmlns:a16="http://schemas.microsoft.com/office/drawing/2014/main" id="{B0DFDDCD-7912-44CC-81A4-10FEC12120D6}"/>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4" name="组合 23">
            <a:extLst>
              <a:ext uri="{FF2B5EF4-FFF2-40B4-BE49-F238E27FC236}">
                <a16:creationId xmlns:a16="http://schemas.microsoft.com/office/drawing/2014/main" id="{C530D2A8-27B3-4594-BCCC-AAB8869BAB18}"/>
              </a:ext>
            </a:extLst>
          </p:cNvPr>
          <p:cNvGrpSpPr>
            <a:grpSpLocks/>
          </p:cNvGrpSpPr>
          <p:nvPr/>
        </p:nvGrpSpPr>
        <p:grpSpPr bwMode="auto">
          <a:xfrm>
            <a:off x="8033867" y="4361888"/>
            <a:ext cx="3297759" cy="1327910"/>
            <a:chOff x="4411057" y="1911930"/>
            <a:chExt cx="4104456" cy="512431"/>
          </a:xfrm>
        </p:grpSpPr>
        <p:sp>
          <p:nvSpPr>
            <p:cNvPr id="25" name="矩形 24">
              <a:extLst>
                <a:ext uri="{FF2B5EF4-FFF2-40B4-BE49-F238E27FC236}">
                  <a16:creationId xmlns:a16="http://schemas.microsoft.com/office/drawing/2014/main" id="{365658AA-A2BB-436B-9273-C4B9C4F41756}"/>
                </a:ext>
              </a:extLst>
            </p:cNvPr>
            <p:cNvSpPr/>
            <p:nvPr/>
          </p:nvSpPr>
          <p:spPr>
            <a:xfrm>
              <a:off x="4411057" y="1961163"/>
              <a:ext cx="4104456" cy="463198"/>
            </a:xfrm>
            <a:prstGeom prst="rect">
              <a:avLst/>
            </a:prstGeom>
          </p:spPr>
          <p:txBody>
            <a:bodyPr>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对数据类别的管理、人员权限的管理还有对管理员的管理</a:t>
              </a:r>
            </a:p>
          </p:txBody>
        </p:sp>
        <p:sp>
          <p:nvSpPr>
            <p:cNvPr id="26" name="矩形 25">
              <a:extLst>
                <a:ext uri="{FF2B5EF4-FFF2-40B4-BE49-F238E27FC236}">
                  <a16:creationId xmlns:a16="http://schemas.microsoft.com/office/drawing/2014/main" id="{4D3E301E-CB5D-4FA7-8956-AED16A0C9538}"/>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8" name="组合 27">
            <a:extLst>
              <a:ext uri="{FF2B5EF4-FFF2-40B4-BE49-F238E27FC236}">
                <a16:creationId xmlns:a16="http://schemas.microsoft.com/office/drawing/2014/main" id="{DF41C480-D41C-45D4-875B-7538CA281713}"/>
              </a:ext>
            </a:extLst>
          </p:cNvPr>
          <p:cNvGrpSpPr>
            <a:grpSpLocks/>
          </p:cNvGrpSpPr>
          <p:nvPr/>
        </p:nvGrpSpPr>
        <p:grpSpPr bwMode="auto">
          <a:xfrm>
            <a:off x="6578481" y="380290"/>
            <a:ext cx="5471583" cy="1107764"/>
            <a:chOff x="4411057" y="1614945"/>
            <a:chExt cx="4104456" cy="831167"/>
          </a:xfrm>
        </p:grpSpPr>
        <p:sp>
          <p:nvSpPr>
            <p:cNvPr id="29" name="TextBox 240">
              <a:extLst>
                <a:ext uri="{FF2B5EF4-FFF2-40B4-BE49-F238E27FC236}">
                  <a16:creationId xmlns:a16="http://schemas.microsoft.com/office/drawing/2014/main" id="{20691028-BDF8-4D12-BA7A-BF59A8B463B7}"/>
                </a:ext>
              </a:extLst>
            </p:cNvPr>
            <p:cNvSpPr txBox="1">
              <a:spLocks noChangeArrowheads="1"/>
            </p:cNvSpPr>
            <p:nvPr/>
          </p:nvSpPr>
          <p:spPr bwMode="auto">
            <a:xfrm>
              <a:off x="4411057" y="1614945"/>
              <a:ext cx="496864"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zh-CN" altLang="en-US" sz="1867" b="1" dirty="0">
                  <a:solidFill>
                    <a:prstClr val="black"/>
                  </a:solidFill>
                  <a:latin typeface="微软雅黑" pitchFamily="34" charset="-122"/>
                  <a:ea typeface="微软雅黑" pitchFamily="34" charset="-122"/>
                </a:rPr>
                <a:t>总体</a:t>
              </a:r>
            </a:p>
          </p:txBody>
        </p:sp>
        <p:sp>
          <p:nvSpPr>
            <p:cNvPr id="30" name="矩形 29">
              <a:extLst>
                <a:ext uri="{FF2B5EF4-FFF2-40B4-BE49-F238E27FC236}">
                  <a16:creationId xmlns:a16="http://schemas.microsoft.com/office/drawing/2014/main" id="{D47B869E-A471-48F2-BFAA-14FA5586523E}"/>
                </a:ext>
              </a:extLst>
            </p:cNvPr>
            <p:cNvSpPr/>
            <p:nvPr/>
          </p:nvSpPr>
          <p:spPr>
            <a:xfrm>
              <a:off x="4411057" y="1961163"/>
              <a:ext cx="4104456" cy="484949"/>
            </a:xfrm>
            <a:prstGeom prst="rect">
              <a:avLst/>
            </a:prstGeom>
          </p:spPr>
          <p:txBody>
            <a:bodyPr>
              <a:spAutoFit/>
            </a:bodyPr>
            <a:lstStyle/>
            <a:p>
              <a:pPr algn="just" defTabSz="1219170">
                <a:defRPr/>
              </a:pPr>
              <a:r>
                <a:rPr lang="zh-CN" altLang="en-US" dirty="0">
                  <a:solidFill>
                    <a:prstClr val="black">
                      <a:lumMod val="75000"/>
                      <a:lumOff val="25000"/>
                    </a:prstClr>
                  </a:solidFill>
                  <a:latin typeface="微软雅黑" pitchFamily="34" charset="-122"/>
                  <a:ea typeface="微软雅黑" pitchFamily="34" charset="-122"/>
                </a:rPr>
                <a:t>采用了普通的黑白搭配，并使用</a:t>
              </a:r>
              <a:r>
                <a:rPr lang="en-US" altLang="zh-CN" dirty="0">
                  <a:solidFill>
                    <a:prstClr val="black">
                      <a:lumMod val="75000"/>
                      <a:lumOff val="25000"/>
                    </a:prstClr>
                  </a:solidFill>
                  <a:latin typeface="微软雅黑" pitchFamily="34" charset="-122"/>
                  <a:ea typeface="微软雅黑" pitchFamily="34" charset="-122"/>
                </a:rPr>
                <a:t>element</a:t>
              </a:r>
              <a:r>
                <a:rPr lang="zh-CN" altLang="en-US" dirty="0">
                  <a:solidFill>
                    <a:prstClr val="black">
                      <a:lumMod val="75000"/>
                      <a:lumOff val="25000"/>
                    </a:prstClr>
                  </a:solidFill>
                  <a:latin typeface="微软雅黑" pitchFamily="34" charset="-122"/>
                  <a:ea typeface="微软雅黑" pitchFamily="34" charset="-122"/>
                </a:rPr>
                <a:t>组件库内置的蓝色来展示一些需要显眼的按钮或数据</a:t>
              </a:r>
            </a:p>
          </p:txBody>
        </p:sp>
        <p:sp>
          <p:nvSpPr>
            <p:cNvPr id="31" name="矩形 30">
              <a:extLst>
                <a:ext uri="{FF2B5EF4-FFF2-40B4-BE49-F238E27FC236}">
                  <a16:creationId xmlns:a16="http://schemas.microsoft.com/office/drawing/2014/main" id="{275A9136-8D76-4139-86CC-4466DE29258E}"/>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sp>
        <p:nvSpPr>
          <p:cNvPr id="32" name="椭圆形标注 2">
            <a:extLst>
              <a:ext uri="{FF2B5EF4-FFF2-40B4-BE49-F238E27FC236}">
                <a16:creationId xmlns:a16="http://schemas.microsoft.com/office/drawing/2014/main" id="{D590AEE0-67B4-4973-A3F3-6A44E214CB6A}"/>
              </a:ext>
            </a:extLst>
          </p:cNvPr>
          <p:cNvSpPr/>
          <p:nvPr/>
        </p:nvSpPr>
        <p:spPr>
          <a:xfrm rot="10800000">
            <a:off x="404408" y="1146558"/>
            <a:ext cx="2953509" cy="2953181"/>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33" name="Freeform 4">
            <a:extLst>
              <a:ext uri="{FF2B5EF4-FFF2-40B4-BE49-F238E27FC236}">
                <a16:creationId xmlns:a16="http://schemas.microsoft.com/office/drawing/2014/main" id="{76EE0012-72DD-4D19-A30B-85A54F703111}"/>
              </a:ext>
            </a:extLst>
          </p:cNvPr>
          <p:cNvSpPr>
            <a:spLocks/>
          </p:cNvSpPr>
          <p:nvPr/>
        </p:nvSpPr>
        <p:spPr bwMode="auto">
          <a:xfrm>
            <a:off x="585776" y="1328052"/>
            <a:ext cx="2590773" cy="259019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34" name="TextBox 10">
            <a:extLst>
              <a:ext uri="{FF2B5EF4-FFF2-40B4-BE49-F238E27FC236}">
                <a16:creationId xmlns:a16="http://schemas.microsoft.com/office/drawing/2014/main" id="{A2A442C2-DBDB-40B1-8FCE-ADBA7CD0F0E9}"/>
              </a:ext>
            </a:extLst>
          </p:cNvPr>
          <p:cNvSpPr txBox="1"/>
          <p:nvPr/>
        </p:nvSpPr>
        <p:spPr>
          <a:xfrm>
            <a:off x="1375693" y="2371765"/>
            <a:ext cx="1025524" cy="502766"/>
          </a:xfrm>
          <a:prstGeom prst="rect">
            <a:avLst/>
          </a:prstGeom>
          <a:noFill/>
        </p:spPr>
        <p:txBody>
          <a:bodyPr wrap="square" rtlCol="0">
            <a:spAutoFit/>
          </a:bodyPr>
          <a:lstStyle/>
          <a:p>
            <a:pPr algn="ctr" defTabSz="1219170"/>
            <a:r>
              <a:rPr lang="zh-CN" altLang="en-US" sz="2667" b="1" dirty="0">
                <a:solidFill>
                  <a:srgbClr val="FFFBD9"/>
                </a:solidFill>
                <a:latin typeface="Arial"/>
                <a:ea typeface="微软雅黑"/>
              </a:rPr>
              <a:t>看板</a:t>
            </a:r>
          </a:p>
        </p:txBody>
      </p:sp>
      <p:sp>
        <p:nvSpPr>
          <p:cNvPr id="35" name="矩形 34">
            <a:extLst>
              <a:ext uri="{FF2B5EF4-FFF2-40B4-BE49-F238E27FC236}">
                <a16:creationId xmlns:a16="http://schemas.microsoft.com/office/drawing/2014/main" id="{27FD6BD7-31EF-4DE7-9C0F-7C0511E6323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7134301"/>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8" presetClass="emph" presetSubtype="0" fill="hold" grpId="1" nodeType="withEffect">
                                  <p:stCondLst>
                                    <p:cond delay="400"/>
                                  </p:stCondLst>
                                  <p:childTnLst>
                                    <p:animRot by="21600000">
                                      <p:cBhvr>
                                        <p:cTn id="30" dur="3000" fill="hold"/>
                                        <p:tgtEl>
                                          <p:spTgt spid="13"/>
                                        </p:tgtEl>
                                        <p:attrNameLst>
                                          <p:attrName>r</p:attrName>
                                        </p:attrNameLst>
                                      </p:cBhvr>
                                    </p:animRot>
                                  </p:childTnLst>
                                </p:cTn>
                              </p:par>
                              <p:par>
                                <p:cTn id="31" presetID="8" presetClass="emph" presetSubtype="0" fill="hold" grpId="1" nodeType="withEffect">
                                  <p:stCondLst>
                                    <p:cond delay="400"/>
                                  </p:stCondLst>
                                  <p:childTnLst>
                                    <p:animRot by="21600000">
                                      <p:cBhvr>
                                        <p:cTn id="32" dur="3000" fill="hold"/>
                                        <p:tgtEl>
                                          <p:spTgt spid="16"/>
                                        </p:tgtEl>
                                        <p:attrNameLst>
                                          <p:attrName>r</p:attrName>
                                        </p:attrNameLst>
                                      </p:cBhvr>
                                    </p:animRot>
                                  </p:childTnLst>
                                </p:cTn>
                              </p:par>
                              <p:par>
                                <p:cTn id="33" presetID="2" presetClass="entr" presetSubtype="2"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53" presetClass="entr" presetSubtype="16" fill="hold" grpId="0" nodeType="withEffect">
                                  <p:stCondLst>
                                    <p:cond delay="2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8" presetClass="emph" presetSubtype="0" fill="hold" grpId="1" nodeType="withEffect">
                                  <p:stCondLst>
                                    <p:cond delay="0"/>
                                  </p:stCondLst>
                                  <p:childTnLst>
                                    <p:animRot by="21600000">
                                      <p:cBhvr>
                                        <p:cTn id="62" dur="3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3" grpId="1" animBg="1"/>
      <p:bldP spid="14" grpId="0"/>
      <p:bldP spid="16" grpId="0" animBg="1"/>
      <p:bldP spid="16" grpId="1" animBg="1"/>
      <p:bldP spid="17" grpId="0"/>
      <p:bldP spid="32" grpId="0" animBg="1"/>
      <p:bldP spid="33" grpId="0" animBg="1"/>
      <p:bldP spid="33" grpId="1"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存在不足</a:t>
            </a:r>
          </a:p>
        </p:txBody>
      </p:sp>
      <p:sp>
        <p:nvSpPr>
          <p:cNvPr id="35" name="Freeform 4"/>
          <p:cNvSpPr>
            <a:spLocks/>
          </p:cNvSpPr>
          <p:nvPr/>
        </p:nvSpPr>
        <p:spPr bwMode="auto">
          <a:xfrm>
            <a:off x="5929195" y="4442412"/>
            <a:ext cx="1351632" cy="1351331"/>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6" name="Freeform 4"/>
          <p:cNvSpPr>
            <a:spLocks/>
          </p:cNvSpPr>
          <p:nvPr/>
        </p:nvSpPr>
        <p:spPr bwMode="auto">
          <a:xfrm>
            <a:off x="7225991" y="3109088"/>
            <a:ext cx="1351632" cy="1351331"/>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7" name="Freeform 4"/>
          <p:cNvSpPr>
            <a:spLocks/>
          </p:cNvSpPr>
          <p:nvPr/>
        </p:nvSpPr>
        <p:spPr bwMode="auto">
          <a:xfrm>
            <a:off x="4760351" y="3005229"/>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8" name="Freeform 4"/>
          <p:cNvSpPr>
            <a:spLocks/>
          </p:cNvSpPr>
          <p:nvPr/>
        </p:nvSpPr>
        <p:spPr bwMode="auto">
          <a:xfrm>
            <a:off x="6297187" y="1307733"/>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9" name="Freeform 4"/>
          <p:cNvSpPr>
            <a:spLocks/>
          </p:cNvSpPr>
          <p:nvPr/>
        </p:nvSpPr>
        <p:spPr bwMode="auto">
          <a:xfrm>
            <a:off x="3539776" y="1353210"/>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nvGrpSpPr>
          <p:cNvPr id="15" name="组合 14"/>
          <p:cNvGrpSpPr/>
          <p:nvPr/>
        </p:nvGrpSpPr>
        <p:grpSpPr>
          <a:xfrm>
            <a:off x="911435" y="1358314"/>
            <a:ext cx="2533030" cy="1051550"/>
            <a:chOff x="2052666" y="1757527"/>
            <a:chExt cx="1491390" cy="788663"/>
          </a:xfrm>
        </p:grpSpPr>
        <p:sp>
          <p:nvSpPr>
            <p:cNvPr id="40" name="TextBox 39"/>
            <p:cNvSpPr txBox="1"/>
            <p:nvPr/>
          </p:nvSpPr>
          <p:spPr>
            <a:xfrm>
              <a:off x="2052666" y="2061442"/>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对系统还有开发人员的要求更高</a:t>
              </a:r>
            </a:p>
          </p:txBody>
        </p:sp>
        <p:sp>
          <p:nvSpPr>
            <p:cNvPr id="14" name="TextBox 13"/>
            <p:cNvSpPr txBox="1"/>
            <p:nvPr/>
          </p:nvSpPr>
          <p:spPr>
            <a:xfrm>
              <a:off x="2459529" y="1757527"/>
              <a:ext cx="863776"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3" name="组合 42"/>
          <p:cNvGrpSpPr/>
          <p:nvPr/>
        </p:nvGrpSpPr>
        <p:grpSpPr>
          <a:xfrm>
            <a:off x="7588645" y="1079510"/>
            <a:ext cx="3467206" cy="1555224"/>
            <a:chOff x="1835696" y="1753697"/>
            <a:chExt cx="1491390" cy="1166418"/>
          </a:xfrm>
        </p:grpSpPr>
        <p:sp>
          <p:nvSpPr>
            <p:cNvPr id="44" name="TextBox 43"/>
            <p:cNvSpPr txBox="1"/>
            <p:nvPr/>
          </p:nvSpPr>
          <p:spPr>
            <a:xfrm>
              <a:off x="1835696" y="2019868"/>
              <a:ext cx="1491390" cy="900247"/>
            </a:xfrm>
            <a:prstGeom prst="rect">
              <a:avLst/>
            </a:prstGeom>
            <a:noFill/>
          </p:spPr>
          <p:txBody>
            <a:bodyPr wrap="square" rtlCol="0">
              <a:spAutoFit/>
            </a:bodyPr>
            <a:lstStyle/>
            <a:p>
              <a:pPr defTabSz="1219170"/>
              <a:r>
                <a:rPr lang="zh-CN" altLang="en-US" dirty="0">
                  <a:solidFill>
                    <a:srgbClr val="4B3C29"/>
                  </a:solidFill>
                  <a:latin typeface="Arial"/>
                  <a:ea typeface="微软雅黑"/>
                </a:rPr>
                <a:t>增加了系统开发难度和工作量，增加了出错的几率</a:t>
              </a:r>
            </a:p>
          </p:txBody>
        </p:sp>
        <p:sp>
          <p:nvSpPr>
            <p:cNvPr id="45" name="TextBox 44"/>
            <p:cNvSpPr txBox="1"/>
            <p:nvPr/>
          </p:nvSpPr>
          <p:spPr>
            <a:xfrm>
              <a:off x="1926364" y="1753697"/>
              <a:ext cx="631047"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6" name="组合 45"/>
          <p:cNvGrpSpPr/>
          <p:nvPr/>
        </p:nvGrpSpPr>
        <p:grpSpPr>
          <a:xfrm>
            <a:off x="8666150" y="2816490"/>
            <a:ext cx="2649550" cy="1001225"/>
            <a:chOff x="1835696" y="1753697"/>
            <a:chExt cx="1491390" cy="750919"/>
          </a:xfrm>
        </p:grpSpPr>
        <p:sp>
          <p:nvSpPr>
            <p:cNvPr id="47" name="TextBox 46"/>
            <p:cNvSpPr txBox="1"/>
            <p:nvPr/>
          </p:nvSpPr>
          <p:spPr>
            <a:xfrm>
              <a:off x="1835696" y="2019868"/>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在增加灵活性的同时也增加了复杂性</a:t>
              </a:r>
            </a:p>
          </p:txBody>
        </p:sp>
        <p:sp>
          <p:nvSpPr>
            <p:cNvPr id="48" name="TextBox 47"/>
            <p:cNvSpPr txBox="1"/>
            <p:nvPr/>
          </p:nvSpPr>
          <p:spPr>
            <a:xfrm>
              <a:off x="1926364" y="1753697"/>
              <a:ext cx="825789"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9" name="组合 48"/>
          <p:cNvGrpSpPr/>
          <p:nvPr/>
        </p:nvGrpSpPr>
        <p:grpSpPr>
          <a:xfrm>
            <a:off x="7408465" y="4981015"/>
            <a:ext cx="3063986" cy="1555224"/>
            <a:chOff x="1835696" y="1753697"/>
            <a:chExt cx="1491390" cy="1166418"/>
          </a:xfrm>
        </p:grpSpPr>
        <p:sp>
          <p:nvSpPr>
            <p:cNvPr id="50" name="TextBox 49"/>
            <p:cNvSpPr txBox="1"/>
            <p:nvPr/>
          </p:nvSpPr>
          <p:spPr>
            <a:xfrm>
              <a:off x="1835696" y="2019868"/>
              <a:ext cx="1491390" cy="900247"/>
            </a:xfrm>
            <a:prstGeom prst="rect">
              <a:avLst/>
            </a:prstGeom>
            <a:noFill/>
          </p:spPr>
          <p:txBody>
            <a:bodyPr wrap="square" rtlCol="0">
              <a:spAutoFit/>
            </a:bodyPr>
            <a:lstStyle/>
            <a:p>
              <a:pPr defTabSz="1219170"/>
              <a:r>
                <a:rPr lang="zh-CN" altLang="en-US" dirty="0">
                  <a:solidFill>
                    <a:srgbClr val="4B3C29"/>
                  </a:solidFill>
                  <a:latin typeface="Arial"/>
                  <a:ea typeface="微软雅黑"/>
                </a:rPr>
                <a:t>搜索引擎优化</a:t>
              </a:r>
              <a:r>
                <a:rPr lang="en-US" altLang="zh-CN" dirty="0">
                  <a:solidFill>
                    <a:srgbClr val="4B3C29"/>
                  </a:solidFill>
                  <a:latin typeface="Arial"/>
                  <a:ea typeface="微软雅黑"/>
                </a:rPr>
                <a:t>(SEO)</a:t>
              </a:r>
              <a:r>
                <a:rPr lang="zh-CN" altLang="en-US" dirty="0">
                  <a:solidFill>
                    <a:srgbClr val="4B3C29"/>
                  </a:solidFill>
                  <a:latin typeface="Arial"/>
                  <a:ea typeface="微软雅黑"/>
                </a:rPr>
                <a:t>很难实现、必须启用</a:t>
              </a:r>
              <a:r>
                <a:rPr lang="en-US" altLang="zh-CN" dirty="0">
                  <a:solidFill>
                    <a:srgbClr val="4B3C29"/>
                  </a:solidFill>
                  <a:latin typeface="Arial"/>
                  <a:ea typeface="微软雅黑"/>
                </a:rPr>
                <a:t>JavaScript</a:t>
              </a:r>
              <a:r>
                <a:rPr lang="zh-CN" altLang="en-US" dirty="0">
                  <a:solidFill>
                    <a:srgbClr val="4B3C29"/>
                  </a:solidFill>
                  <a:latin typeface="Arial"/>
                  <a:ea typeface="微软雅黑"/>
                </a:rPr>
                <a:t>、安全性需要更多的工作</a:t>
              </a:r>
            </a:p>
          </p:txBody>
        </p:sp>
        <p:sp>
          <p:nvSpPr>
            <p:cNvPr id="51" name="TextBox 50"/>
            <p:cNvSpPr txBox="1"/>
            <p:nvPr/>
          </p:nvSpPr>
          <p:spPr>
            <a:xfrm>
              <a:off x="1926364" y="1753697"/>
              <a:ext cx="520961" cy="300083"/>
            </a:xfrm>
            <a:prstGeom prst="rect">
              <a:avLst/>
            </a:prstGeom>
            <a:noFill/>
          </p:spPr>
          <p:txBody>
            <a:bodyPr wrap="none" rtlCol="0">
              <a:spAutoFit/>
            </a:bodyPr>
            <a:lstStyle/>
            <a:p>
              <a:pPr defTabSz="1219170"/>
              <a:r>
                <a:rPr lang="en-US" altLang="zh-CN" sz="2000" b="1" dirty="0">
                  <a:solidFill>
                    <a:srgbClr val="4B3C29"/>
                  </a:solidFill>
                  <a:latin typeface="Arial"/>
                  <a:ea typeface="微软雅黑"/>
                </a:rPr>
                <a:t>SPA</a:t>
              </a:r>
              <a:endParaRPr lang="zh-CN" altLang="en-US" sz="1867" b="1" dirty="0">
                <a:solidFill>
                  <a:srgbClr val="4B3C29"/>
                </a:solidFill>
                <a:latin typeface="Arial"/>
                <a:ea typeface="微软雅黑"/>
              </a:endParaRPr>
            </a:p>
          </p:txBody>
        </p:sp>
      </p:grpSp>
      <p:grpSp>
        <p:nvGrpSpPr>
          <p:cNvPr id="52" name="组合 51"/>
          <p:cNvGrpSpPr/>
          <p:nvPr/>
        </p:nvGrpSpPr>
        <p:grpSpPr>
          <a:xfrm>
            <a:off x="2471459" y="3137559"/>
            <a:ext cx="2254767" cy="1055269"/>
            <a:chOff x="2027581" y="1753697"/>
            <a:chExt cx="1491390" cy="791452"/>
          </a:xfrm>
        </p:grpSpPr>
        <p:sp>
          <p:nvSpPr>
            <p:cNvPr id="53" name="TextBox 52"/>
            <p:cNvSpPr txBox="1"/>
            <p:nvPr/>
          </p:nvSpPr>
          <p:spPr>
            <a:xfrm>
              <a:off x="2027581" y="2060401"/>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不利于开发人员对业务的理解</a:t>
              </a:r>
            </a:p>
          </p:txBody>
        </p:sp>
        <p:sp>
          <p:nvSpPr>
            <p:cNvPr id="54" name="TextBox 53"/>
            <p:cNvSpPr txBox="1"/>
            <p:nvPr/>
          </p:nvSpPr>
          <p:spPr>
            <a:xfrm>
              <a:off x="2425538" y="1753697"/>
              <a:ext cx="970375"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sp>
        <p:nvSpPr>
          <p:cNvPr id="60" name="TextBox 59"/>
          <p:cNvSpPr txBox="1"/>
          <p:nvPr/>
        </p:nvSpPr>
        <p:spPr>
          <a:xfrm>
            <a:off x="6291848" y="4830821"/>
            <a:ext cx="56477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01</a:t>
            </a:r>
            <a:endParaRPr lang="zh-CN" altLang="en-US" sz="2400" dirty="0">
              <a:solidFill>
                <a:srgbClr val="4B3C29"/>
              </a:solidFill>
              <a:latin typeface="Broadway" panose="04040905080B02020502" pitchFamily="82" charset="0"/>
              <a:ea typeface="微软雅黑"/>
            </a:endParaRPr>
          </a:p>
        </p:txBody>
      </p:sp>
      <p:sp>
        <p:nvSpPr>
          <p:cNvPr id="61" name="TextBox 60"/>
          <p:cNvSpPr txBox="1"/>
          <p:nvPr/>
        </p:nvSpPr>
        <p:spPr>
          <a:xfrm>
            <a:off x="7588645" y="3524400"/>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02</a:t>
            </a:r>
            <a:endParaRPr lang="zh-CN" altLang="en-US" sz="2400" dirty="0">
              <a:solidFill>
                <a:srgbClr val="4B3C29"/>
              </a:solidFill>
              <a:latin typeface="Broadway" panose="04040905080B02020502" pitchFamily="82" charset="0"/>
              <a:ea typeface="微软雅黑"/>
            </a:endParaRPr>
          </a:p>
        </p:txBody>
      </p:sp>
      <p:sp>
        <p:nvSpPr>
          <p:cNvPr id="62" name="TextBox 61"/>
          <p:cNvSpPr txBox="1"/>
          <p:nvPr/>
        </p:nvSpPr>
        <p:spPr>
          <a:xfrm>
            <a:off x="5036666" y="3342743"/>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03</a:t>
            </a:r>
            <a:endParaRPr lang="zh-CN" altLang="en-US" sz="2400" dirty="0">
              <a:solidFill>
                <a:srgbClr val="4B3C29"/>
              </a:solidFill>
              <a:latin typeface="Broadway" panose="04040905080B02020502" pitchFamily="82" charset="0"/>
              <a:ea typeface="微软雅黑"/>
            </a:endParaRPr>
          </a:p>
        </p:txBody>
      </p:sp>
      <p:sp>
        <p:nvSpPr>
          <p:cNvPr id="63" name="TextBox 62"/>
          <p:cNvSpPr txBox="1"/>
          <p:nvPr/>
        </p:nvSpPr>
        <p:spPr>
          <a:xfrm>
            <a:off x="6571945" y="1659575"/>
            <a:ext cx="57862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04</a:t>
            </a:r>
            <a:endParaRPr lang="zh-CN" altLang="en-US" sz="2400" dirty="0">
              <a:solidFill>
                <a:srgbClr val="4B3C29"/>
              </a:solidFill>
              <a:latin typeface="Broadway" panose="04040905080B02020502" pitchFamily="82" charset="0"/>
              <a:ea typeface="微软雅黑"/>
            </a:endParaRPr>
          </a:p>
        </p:txBody>
      </p:sp>
      <p:sp>
        <p:nvSpPr>
          <p:cNvPr id="64" name="TextBox 63"/>
          <p:cNvSpPr txBox="1"/>
          <p:nvPr/>
        </p:nvSpPr>
        <p:spPr>
          <a:xfrm>
            <a:off x="3816090" y="1700963"/>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05</a:t>
            </a:r>
            <a:endParaRPr lang="zh-CN" altLang="en-US" sz="2400" dirty="0">
              <a:solidFill>
                <a:srgbClr val="4B3C29"/>
              </a:solidFill>
              <a:latin typeface="Broadway" panose="04040905080B02020502" pitchFamily="82" charset="0"/>
              <a:ea typeface="微软雅黑"/>
            </a:endParaRPr>
          </a:p>
        </p:txBody>
      </p:sp>
      <p:sp>
        <p:nvSpPr>
          <p:cNvPr id="29" name="矩形 28">
            <a:extLst>
              <a:ext uri="{FF2B5EF4-FFF2-40B4-BE49-F238E27FC236}">
                <a16:creationId xmlns:a16="http://schemas.microsoft.com/office/drawing/2014/main" id="{2ACE2098-9782-4472-85DE-85E7CDCFBBBB}"/>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9858250"/>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8" presetClass="emph" presetSubtype="0" fill="hold" grpId="0" nodeType="withEffect">
                                  <p:stCondLst>
                                    <p:cond delay="500"/>
                                  </p:stCondLst>
                                  <p:childTnLst>
                                    <p:animRot by="21600000">
                                      <p:cBhvr>
                                        <p:cTn id="15" dur="2000" fill="hold"/>
                                        <p:tgtEl>
                                          <p:spTgt spid="35"/>
                                        </p:tgtEl>
                                        <p:attrNameLst>
                                          <p:attrName>r</p:attrName>
                                        </p:attrNameLst>
                                      </p:cBhvr>
                                    </p:animRot>
                                  </p:childTnLst>
                                </p:cTn>
                              </p:par>
                              <p:par>
                                <p:cTn id="16" presetID="10" presetClass="entr" presetSubtype="0" fill="hold" grpId="1" nodeType="withEffect">
                                  <p:stCondLst>
                                    <p:cond delay="11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22" presetClass="entr" presetSubtype="8" fill="hold" nodeType="withEffect">
                                  <p:stCondLst>
                                    <p:cond delay="160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par>
                                <p:cTn id="25" presetID="8" presetClass="emph" presetSubtype="0" fill="hold" grpId="0" nodeType="withEffect">
                                  <p:stCondLst>
                                    <p:cond delay="1100"/>
                                  </p:stCondLst>
                                  <p:childTnLst>
                                    <p:animRot by="21600000">
                                      <p:cBhvr>
                                        <p:cTn id="26" dur="2000" fill="hold"/>
                                        <p:tgtEl>
                                          <p:spTgt spid="36"/>
                                        </p:tgtEl>
                                        <p:attrNameLst>
                                          <p:attrName>r</p:attrName>
                                        </p:attrNameLst>
                                      </p:cBhvr>
                                    </p:animRot>
                                  </p:childTnLst>
                                </p:cTn>
                              </p:par>
                              <p:par>
                                <p:cTn id="27" presetID="10" presetClass="entr" presetSubtype="0" fill="hold" grpId="1" nodeType="withEffect">
                                  <p:stCondLst>
                                    <p:cond delay="17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17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22" presetClass="entr" presetSubtype="2" fill="hold" nodeType="withEffect">
                                  <p:stCondLst>
                                    <p:cond delay="2200"/>
                                  </p:stCondLst>
                                  <p:childTnLst>
                                    <p:set>
                                      <p:cBhvr>
                                        <p:cTn id="34" dur="1" fill="hold">
                                          <p:stCondLst>
                                            <p:cond delay="0"/>
                                          </p:stCondLst>
                                        </p:cTn>
                                        <p:tgtEl>
                                          <p:spTgt spid="52"/>
                                        </p:tgtEl>
                                        <p:attrNameLst>
                                          <p:attrName>style.visibility</p:attrName>
                                        </p:attrNameLst>
                                      </p:cBhvr>
                                      <p:to>
                                        <p:strVal val="visible"/>
                                      </p:to>
                                    </p:set>
                                    <p:animEffect transition="in" filter="wipe(right)">
                                      <p:cBhvr>
                                        <p:cTn id="35" dur="500"/>
                                        <p:tgtEl>
                                          <p:spTgt spid="52"/>
                                        </p:tgtEl>
                                      </p:cBhvr>
                                    </p:animEffect>
                                  </p:childTnLst>
                                </p:cTn>
                              </p:par>
                              <p:par>
                                <p:cTn id="36" presetID="8" presetClass="emph" presetSubtype="0" fill="hold" grpId="0" nodeType="withEffect">
                                  <p:stCondLst>
                                    <p:cond delay="1700"/>
                                  </p:stCondLst>
                                  <p:childTnLst>
                                    <p:animRot by="21600000">
                                      <p:cBhvr>
                                        <p:cTn id="37" dur="2000" fill="hold"/>
                                        <p:tgtEl>
                                          <p:spTgt spid="37"/>
                                        </p:tgtEl>
                                        <p:attrNameLst>
                                          <p:attrName>r</p:attrName>
                                        </p:attrNameLst>
                                      </p:cBhvr>
                                    </p:animRot>
                                  </p:childTnLst>
                                </p:cTn>
                              </p:par>
                              <p:par>
                                <p:cTn id="38" presetID="10" presetClass="entr" presetSubtype="0" fill="hold" grpId="1" nodeType="withEffect">
                                  <p:stCondLst>
                                    <p:cond delay="23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230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22" presetClass="entr" presetSubtype="8" fill="hold" nodeType="withEffect">
                                  <p:stCondLst>
                                    <p:cond delay="280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par>
                                <p:cTn id="47" presetID="8" presetClass="emph" presetSubtype="0" fill="hold" grpId="0" nodeType="withEffect">
                                  <p:stCondLst>
                                    <p:cond delay="2300"/>
                                  </p:stCondLst>
                                  <p:childTnLst>
                                    <p:animRot by="21600000">
                                      <p:cBhvr>
                                        <p:cTn id="48" dur="2000" fill="hold"/>
                                        <p:tgtEl>
                                          <p:spTgt spid="38"/>
                                        </p:tgtEl>
                                        <p:attrNameLst>
                                          <p:attrName>r</p:attrName>
                                        </p:attrNameLst>
                                      </p:cBhvr>
                                    </p:animRot>
                                  </p:childTnLst>
                                </p:cTn>
                              </p:par>
                              <p:par>
                                <p:cTn id="49" presetID="10" presetClass="entr" presetSubtype="0" fill="hold" grpId="1" nodeType="withEffect">
                                  <p:stCondLst>
                                    <p:cond delay="280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28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22" presetClass="entr" presetSubtype="2" fill="hold" nodeType="withEffect">
                                  <p:stCondLst>
                                    <p:cond delay="320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8" presetClass="emph" presetSubtype="0" fill="hold" grpId="0" nodeType="withEffect">
                                  <p:stCondLst>
                                    <p:cond delay="2800"/>
                                  </p:stCondLst>
                                  <p:childTnLst>
                                    <p:animRot by="21600000">
                                      <p:cBhvr>
                                        <p:cTn id="59"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60" grpId="0"/>
      <p:bldP spid="61" grpId="0"/>
      <p:bldP spid="62" grpId="0"/>
      <p:bldP spid="63"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p:cNvSpPr>
            <a:spLocks/>
          </p:cNvSpPr>
          <p:nvPr/>
        </p:nvSpPr>
        <p:spPr bwMode="auto">
          <a:xfrm>
            <a:off x="8534400" y="4076700"/>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3" name="Freeform 4"/>
          <p:cNvSpPr>
            <a:spLocks/>
          </p:cNvSpPr>
          <p:nvPr/>
        </p:nvSpPr>
        <p:spPr bwMode="auto">
          <a:xfrm>
            <a:off x="3976125" y="987803"/>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4" name="TextBox 3"/>
          <p:cNvSpPr txBox="1"/>
          <p:nvPr/>
        </p:nvSpPr>
        <p:spPr>
          <a:xfrm>
            <a:off x="4958803" y="2592330"/>
            <a:ext cx="2101857" cy="666786"/>
          </a:xfrm>
          <a:prstGeom prst="rect">
            <a:avLst/>
          </a:prstGeom>
          <a:noFill/>
        </p:spPr>
        <p:txBody>
          <a:bodyPr wrap="none" rtlCol="0">
            <a:spAutoFit/>
          </a:bodyPr>
          <a:lstStyle/>
          <a:p>
            <a:pPr algn="ctr" defTabSz="1219170"/>
            <a:r>
              <a:rPr lang="zh-CN" altLang="en-US" sz="3733" b="1" dirty="0">
                <a:solidFill>
                  <a:prstClr val="black"/>
                </a:solidFill>
                <a:latin typeface="Arial"/>
                <a:ea typeface="微软雅黑"/>
              </a:rPr>
              <a:t>谢谢观赏</a:t>
            </a:r>
          </a:p>
        </p:txBody>
      </p:sp>
      <p:sp>
        <p:nvSpPr>
          <p:cNvPr id="5" name="TextBox 4"/>
          <p:cNvSpPr txBox="1"/>
          <p:nvPr/>
        </p:nvSpPr>
        <p:spPr>
          <a:xfrm>
            <a:off x="8770417" y="4614880"/>
            <a:ext cx="1015021" cy="420564"/>
          </a:xfrm>
          <a:prstGeom prst="rect">
            <a:avLst/>
          </a:prstGeom>
          <a:noFill/>
        </p:spPr>
        <p:txBody>
          <a:bodyPr wrap="none" rtlCol="0">
            <a:spAutoFit/>
          </a:bodyPr>
          <a:lstStyle/>
          <a:p>
            <a:pPr algn="ctr" defTabSz="1219170"/>
            <a:r>
              <a:rPr lang="zh-CN" altLang="en-US" sz="2133" b="1" dirty="0">
                <a:solidFill>
                  <a:prstClr val="black"/>
                </a:solidFill>
                <a:latin typeface="Arial"/>
                <a:ea typeface="微软雅黑"/>
              </a:rPr>
              <a:t>王淑慧</a:t>
            </a:r>
          </a:p>
        </p:txBody>
      </p:sp>
      <p:sp>
        <p:nvSpPr>
          <p:cNvPr id="7" name="矩形 6">
            <a:extLst>
              <a:ext uri="{FF2B5EF4-FFF2-40B4-BE49-F238E27FC236}">
                <a16:creationId xmlns:a16="http://schemas.microsoft.com/office/drawing/2014/main" id="{C092D6FA-FB16-4841-AFE1-BFB25BB26FA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2415531"/>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1" nodeType="withEffect">
                                  <p:stCondLst>
                                    <p:cond delay="0"/>
                                  </p:stCondLst>
                                  <p:endCondLst>
                                    <p:cond evt="onNext" delay="0">
                                      <p:tgtEl>
                                        <p:sldTgt/>
                                      </p:tgtEl>
                                    </p:cond>
                                  </p:endCondLst>
                                  <p:childTnLst>
                                    <p:animRot by="21600000">
                                      <p:cBhvr>
                                        <p:cTn id="9" dur="1800" fill="hold"/>
                                        <p:tgtEl>
                                          <p:spTgt spid="2"/>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8" presetClass="emph" presetSubtype="0" repeatCount="indefinite" fill="hold" grpId="1" nodeType="withEffect">
                                  <p:stCondLst>
                                    <p:cond delay="0"/>
                                  </p:stCondLst>
                                  <p:endCondLst>
                                    <p:cond evt="onNext" delay="0">
                                      <p:tgtEl>
                                        <p:sldTgt/>
                                      </p:tgtEl>
                                    </p:cond>
                                  </p:endCondLst>
                                  <p:childTnLst>
                                    <p:animRot by="21600000">
                                      <p:cBhvr>
                                        <p:cTn id="14" dur="2500" fill="hold"/>
                                        <p:tgtEl>
                                          <p:spTgt spid="3"/>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4"/>
          <p:cNvSpPr/>
          <p:nvPr/>
        </p:nvSpPr>
        <p:spPr>
          <a:xfrm rot="16200000" flipV="1">
            <a:off x="4981515" y="558939"/>
            <a:ext cx="6858000" cy="5740123"/>
          </a:xfrm>
          <a:custGeom>
            <a:avLst/>
            <a:gdLst/>
            <a:ahLst/>
            <a:cxnLst/>
            <a:rect l="l" t="t" r="r" b="b"/>
            <a:pathLst>
              <a:path w="5688633" h="5336854">
                <a:moveTo>
                  <a:pt x="5688633" y="2761520"/>
                </a:moveTo>
                <a:lnTo>
                  <a:pt x="5688633" y="2624161"/>
                </a:lnTo>
                <a:cubicBezTo>
                  <a:pt x="5396460" y="2660004"/>
                  <a:pt x="5171268" y="2909758"/>
                  <a:pt x="5171268" y="3212109"/>
                </a:cubicBezTo>
                <a:lnTo>
                  <a:pt x="5171268" y="3264289"/>
                </a:lnTo>
                <a:lnTo>
                  <a:pt x="5169941" y="3264289"/>
                </a:lnTo>
                <a:lnTo>
                  <a:pt x="5169941" y="3853044"/>
                </a:lnTo>
                <a:cubicBezTo>
                  <a:pt x="5169941" y="4110589"/>
                  <a:pt x="4961159" y="4319371"/>
                  <a:pt x="4703614" y="4319371"/>
                </a:cubicBezTo>
                <a:cubicBezTo>
                  <a:pt x="4446069" y="4319371"/>
                  <a:pt x="4237288" y="4110589"/>
                  <a:pt x="4237288" y="3853044"/>
                </a:cubicBezTo>
                <a:lnTo>
                  <a:pt x="4237288" y="1191725"/>
                </a:lnTo>
                <a:lnTo>
                  <a:pt x="4234993" y="1191725"/>
                </a:lnTo>
                <a:lnTo>
                  <a:pt x="4234993" y="595862"/>
                </a:lnTo>
                <a:cubicBezTo>
                  <a:pt x="4234993" y="266777"/>
                  <a:pt x="3968217" y="0"/>
                  <a:pt x="3639132" y="0"/>
                </a:cubicBezTo>
                <a:cubicBezTo>
                  <a:pt x="3310046" y="0"/>
                  <a:pt x="3043270" y="266777"/>
                  <a:pt x="3043270" y="595862"/>
                </a:cubicBezTo>
                <a:lnTo>
                  <a:pt x="3043270" y="3264288"/>
                </a:lnTo>
                <a:lnTo>
                  <a:pt x="3043270" y="4733884"/>
                </a:lnTo>
                <a:cubicBezTo>
                  <a:pt x="3043270" y="4991429"/>
                  <a:pt x="2834488" y="5200211"/>
                  <a:pt x="2576944" y="5200211"/>
                </a:cubicBezTo>
                <a:cubicBezTo>
                  <a:pt x="2319399" y="5200211"/>
                  <a:pt x="2110616" y="4991429"/>
                  <a:pt x="2110616" y="4733884"/>
                </a:cubicBezTo>
                <a:lnTo>
                  <a:pt x="2110616" y="2072566"/>
                </a:lnTo>
                <a:lnTo>
                  <a:pt x="2108357" y="2072566"/>
                </a:lnTo>
                <a:lnTo>
                  <a:pt x="2108357" y="1579966"/>
                </a:lnTo>
                <a:cubicBezTo>
                  <a:pt x="2108357" y="1250880"/>
                  <a:pt x="1841581" y="984104"/>
                  <a:pt x="1512495" y="984104"/>
                </a:cubicBezTo>
                <a:cubicBezTo>
                  <a:pt x="1183410" y="984104"/>
                  <a:pt x="916634" y="1250880"/>
                  <a:pt x="916634" y="1579966"/>
                </a:cubicBezTo>
                <a:lnTo>
                  <a:pt x="916634" y="1800200"/>
                </a:lnTo>
                <a:lnTo>
                  <a:pt x="916083" y="1800200"/>
                </a:lnTo>
                <a:lnTo>
                  <a:pt x="916083" y="3016157"/>
                </a:lnTo>
                <a:cubicBezTo>
                  <a:pt x="916083" y="3273702"/>
                  <a:pt x="707301" y="3482483"/>
                  <a:pt x="449756" y="3482483"/>
                </a:cubicBezTo>
                <a:cubicBezTo>
                  <a:pt x="232719" y="3482483"/>
                  <a:pt x="50312" y="3334213"/>
                  <a:pt x="0" y="3132998"/>
                </a:cubicBezTo>
                <a:lnTo>
                  <a:pt x="0" y="3401545"/>
                </a:lnTo>
                <a:cubicBezTo>
                  <a:pt x="107192" y="3535142"/>
                  <a:pt x="272220" y="3619126"/>
                  <a:pt x="456864" y="3619126"/>
                </a:cubicBezTo>
                <a:cubicBezTo>
                  <a:pt x="785949" y="3619126"/>
                  <a:pt x="1052725" y="3352350"/>
                  <a:pt x="1052725" y="3023264"/>
                </a:cubicBezTo>
                <a:lnTo>
                  <a:pt x="1052725" y="2520280"/>
                </a:lnTo>
                <a:lnTo>
                  <a:pt x="1053276" y="2520280"/>
                </a:lnTo>
                <a:lnTo>
                  <a:pt x="1053276" y="1587073"/>
                </a:lnTo>
                <a:cubicBezTo>
                  <a:pt x="1053276" y="1329528"/>
                  <a:pt x="1262058" y="1120747"/>
                  <a:pt x="1519603" y="1120747"/>
                </a:cubicBezTo>
                <a:cubicBezTo>
                  <a:pt x="1777147" y="1120747"/>
                  <a:pt x="1985929" y="1329528"/>
                  <a:pt x="1985929" y="1587073"/>
                </a:cubicBezTo>
                <a:lnTo>
                  <a:pt x="1985929" y="4248392"/>
                </a:lnTo>
                <a:lnTo>
                  <a:pt x="1988188" y="4248392"/>
                </a:lnTo>
                <a:lnTo>
                  <a:pt x="1988188" y="4740992"/>
                </a:lnTo>
                <a:cubicBezTo>
                  <a:pt x="1988188" y="5070078"/>
                  <a:pt x="2254965" y="5336854"/>
                  <a:pt x="2584051" y="5336854"/>
                </a:cubicBezTo>
                <a:cubicBezTo>
                  <a:pt x="2913137" y="5336854"/>
                  <a:pt x="3179913" y="5070078"/>
                  <a:pt x="3179913" y="4740992"/>
                </a:cubicBezTo>
                <a:lnTo>
                  <a:pt x="3179913" y="2072566"/>
                </a:lnTo>
                <a:lnTo>
                  <a:pt x="3179912" y="2072566"/>
                </a:lnTo>
                <a:lnTo>
                  <a:pt x="3179912" y="602970"/>
                </a:lnTo>
                <a:cubicBezTo>
                  <a:pt x="3179912" y="345425"/>
                  <a:pt x="3388694" y="136643"/>
                  <a:pt x="3646238" y="136643"/>
                </a:cubicBezTo>
                <a:cubicBezTo>
                  <a:pt x="3903783" y="136643"/>
                  <a:pt x="4112565" y="345425"/>
                  <a:pt x="4112565" y="602970"/>
                </a:cubicBezTo>
                <a:lnTo>
                  <a:pt x="4112565" y="3264288"/>
                </a:lnTo>
                <a:lnTo>
                  <a:pt x="4114859" y="3264288"/>
                </a:lnTo>
                <a:lnTo>
                  <a:pt x="4114859" y="3860152"/>
                </a:lnTo>
                <a:cubicBezTo>
                  <a:pt x="4114859" y="4189238"/>
                  <a:pt x="4381636" y="4456014"/>
                  <a:pt x="4710721" y="4456014"/>
                </a:cubicBezTo>
                <a:cubicBezTo>
                  <a:pt x="5039807" y="4456014"/>
                  <a:pt x="5306583" y="4189238"/>
                  <a:pt x="5306583" y="3860152"/>
                </a:cubicBezTo>
                <a:lnTo>
                  <a:pt x="5306583" y="3626989"/>
                </a:lnTo>
                <a:lnTo>
                  <a:pt x="5307911" y="3626989"/>
                </a:lnTo>
                <a:lnTo>
                  <a:pt x="5307911" y="3219217"/>
                </a:lnTo>
                <a:cubicBezTo>
                  <a:pt x="5307911" y="2990964"/>
                  <a:pt x="5471902" y="2801012"/>
                  <a:pt x="5688633" y="2761520"/>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400" kern="0">
              <a:solidFill>
                <a:prstClr val="black"/>
              </a:solidFill>
              <a:latin typeface="Calibri"/>
              <a:ea typeface="微软雅黑"/>
            </a:endParaRPr>
          </a:p>
        </p:txBody>
      </p:sp>
      <p:sp>
        <p:nvSpPr>
          <p:cNvPr id="9" name="TextBox 8"/>
          <p:cNvSpPr txBox="1"/>
          <p:nvPr/>
        </p:nvSpPr>
        <p:spPr>
          <a:xfrm flipH="1">
            <a:off x="7243027" y="2265681"/>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研究的基本内容</a:t>
            </a:r>
          </a:p>
        </p:txBody>
      </p:sp>
      <p:sp>
        <p:nvSpPr>
          <p:cNvPr id="10" name="TextBox 9"/>
          <p:cNvSpPr txBox="1"/>
          <p:nvPr/>
        </p:nvSpPr>
        <p:spPr>
          <a:xfrm flipH="1">
            <a:off x="7879349" y="944246"/>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选题背景及意义</a:t>
            </a:r>
          </a:p>
        </p:txBody>
      </p:sp>
      <p:sp>
        <p:nvSpPr>
          <p:cNvPr id="11" name="TextBox 10"/>
          <p:cNvSpPr txBox="1"/>
          <p:nvPr/>
        </p:nvSpPr>
        <p:spPr>
          <a:xfrm flipH="1">
            <a:off x="7010378" y="3498025"/>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研究方法及措施</a:t>
            </a:r>
          </a:p>
        </p:txBody>
      </p:sp>
      <p:sp>
        <p:nvSpPr>
          <p:cNvPr id="12" name="TextBox 11"/>
          <p:cNvSpPr txBox="1"/>
          <p:nvPr/>
        </p:nvSpPr>
        <p:spPr>
          <a:xfrm flipH="1">
            <a:off x="6279761" y="4868992"/>
            <a:ext cx="2535783" cy="420564"/>
          </a:xfrm>
          <a:prstGeom prst="rect">
            <a:avLst/>
          </a:prstGeom>
          <a:noFill/>
        </p:spPr>
        <p:txBody>
          <a:bodyPr wrap="square" rtlCol="0">
            <a:spAutoFit/>
          </a:bodyPr>
          <a:lstStyle/>
          <a:p>
            <a:pPr algn="r" defTabSz="1219170">
              <a:defRPr/>
            </a:pPr>
            <a:r>
              <a:rPr lang="zh-CN" altLang="en-US" sz="2133" b="1" kern="0" dirty="0">
                <a:solidFill>
                  <a:prstClr val="black"/>
                </a:solidFill>
                <a:latin typeface="Arial" pitchFamily="34" charset="0"/>
                <a:ea typeface="微软雅黑" pitchFamily="34" charset="-122"/>
                <a:cs typeface="Arial" pitchFamily="34" charset="0"/>
              </a:rPr>
              <a:t>预期成果及不足</a:t>
            </a:r>
          </a:p>
        </p:txBody>
      </p:sp>
      <p:sp>
        <p:nvSpPr>
          <p:cNvPr id="13" name="Freeform 4"/>
          <p:cNvSpPr>
            <a:spLocks/>
          </p:cNvSpPr>
          <p:nvPr/>
        </p:nvSpPr>
        <p:spPr bwMode="auto">
          <a:xfrm>
            <a:off x="6738504" y="665545"/>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4" name="Freeform 4"/>
          <p:cNvSpPr>
            <a:spLocks/>
          </p:cNvSpPr>
          <p:nvPr/>
        </p:nvSpPr>
        <p:spPr bwMode="auto">
          <a:xfrm>
            <a:off x="9917779" y="1986977"/>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5" name="Freeform 4"/>
          <p:cNvSpPr>
            <a:spLocks/>
          </p:cNvSpPr>
          <p:nvPr/>
        </p:nvSpPr>
        <p:spPr bwMode="auto">
          <a:xfrm>
            <a:off x="5888447" y="3263113"/>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6" name="Freeform 4"/>
          <p:cNvSpPr>
            <a:spLocks/>
          </p:cNvSpPr>
          <p:nvPr/>
        </p:nvSpPr>
        <p:spPr bwMode="auto">
          <a:xfrm>
            <a:off x="8900827" y="4542505"/>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7" name="TextBox 16"/>
          <p:cNvSpPr txBox="1"/>
          <p:nvPr/>
        </p:nvSpPr>
        <p:spPr>
          <a:xfrm>
            <a:off x="6916025" y="946513"/>
            <a:ext cx="69856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01</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8" name="TextBox 17"/>
          <p:cNvSpPr txBox="1"/>
          <p:nvPr/>
        </p:nvSpPr>
        <p:spPr>
          <a:xfrm>
            <a:off x="10085684" y="2273691"/>
            <a:ext cx="71688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02</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9" name="TextBox 18"/>
          <p:cNvSpPr txBox="1"/>
          <p:nvPr/>
        </p:nvSpPr>
        <p:spPr>
          <a:xfrm>
            <a:off x="5972399" y="3547087"/>
            <a:ext cx="86653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03</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20" name="TextBox 19"/>
          <p:cNvSpPr txBox="1"/>
          <p:nvPr/>
        </p:nvSpPr>
        <p:spPr>
          <a:xfrm>
            <a:off x="8984779" y="4826478"/>
            <a:ext cx="86653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04</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23" name="矩形 22"/>
          <p:cNvSpPr/>
          <p:nvPr/>
        </p:nvSpPr>
        <p:spPr>
          <a:xfrm>
            <a:off x="0" y="-50800"/>
            <a:ext cx="4751851" cy="6908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sp>
        <p:nvSpPr>
          <p:cNvPr id="25"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grpSp>
        <p:nvGrpSpPr>
          <p:cNvPr id="28" name="组合 27"/>
          <p:cNvGrpSpPr/>
          <p:nvPr/>
        </p:nvGrpSpPr>
        <p:grpSpPr>
          <a:xfrm>
            <a:off x="1325795" y="2172567"/>
            <a:ext cx="2369939" cy="2369939"/>
            <a:chOff x="7955868" y="1115493"/>
            <a:chExt cx="2376264" cy="2376264"/>
          </a:xfrm>
        </p:grpSpPr>
        <p:sp>
          <p:nvSpPr>
            <p:cNvPr id="29" name="椭圆 28"/>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0" name="任意多边形 29"/>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Tree>
    <p:extLst>
      <p:ext uri="{BB962C8B-B14F-4D97-AF65-F5344CB8AC3E}">
        <p14:creationId xmlns:p14="http://schemas.microsoft.com/office/powerpoint/2010/main" val="169795499"/>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8" presetClass="emph" presetSubtype="0" fill="hold" grpId="1" nodeType="withEffect">
                                  <p:stCondLst>
                                    <p:cond delay="0"/>
                                  </p:stCondLst>
                                  <p:childTnLst>
                                    <p:animRot by="21600000">
                                      <p:cBhvr>
                                        <p:cTn id="25" dur="1800" fill="hold"/>
                                        <p:tgtEl>
                                          <p:spTgt spid="13"/>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8" presetClass="emph" presetSubtype="0" fill="hold" grpId="1" nodeType="withEffect">
                                  <p:stCondLst>
                                    <p:cond delay="0"/>
                                  </p:stCondLst>
                                  <p:childTnLst>
                                    <p:animRot by="21600000">
                                      <p:cBhvr>
                                        <p:cTn id="30" dur="2500" fill="hold"/>
                                        <p:tgtEl>
                                          <p:spTgt spid="14"/>
                                        </p:tgtEl>
                                        <p:attrNameLst>
                                          <p:attrName>r</p:attrName>
                                        </p:attrNameLst>
                                      </p:cBhvr>
                                    </p:animRo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8" presetClass="emph" presetSubtype="0" fill="hold" grpId="1" nodeType="withEffect">
                                  <p:stCondLst>
                                    <p:cond delay="200"/>
                                  </p:stCondLst>
                                  <p:childTnLst>
                                    <p:animRot by="21600000">
                                      <p:cBhvr>
                                        <p:cTn id="35" dur="3000" fill="hold"/>
                                        <p:tgtEl>
                                          <p:spTgt spid="15"/>
                                        </p:tgtEl>
                                        <p:attrNameLst>
                                          <p:attrName>r</p:attrName>
                                        </p:attrNameLst>
                                      </p:cBhvr>
                                    </p:animRo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8" presetClass="emph" presetSubtype="0" fill="hold" grpId="1" nodeType="withEffect">
                                  <p:stCondLst>
                                    <p:cond delay="200"/>
                                  </p:stCondLst>
                                  <p:childTnLst>
                                    <p:animRot by="21600000">
                                      <p:cBhvr>
                                        <p:cTn id="40" dur="4200" fill="hold"/>
                                        <p:tgtEl>
                                          <p:spTgt spid="16"/>
                                        </p:tgtEl>
                                        <p:attrNameLst>
                                          <p:attrName>r</p:attrName>
                                        </p:attrNameLst>
                                      </p:cBhvr>
                                    </p:animRot>
                                  </p:childTnLst>
                                </p:cTn>
                              </p:par>
                              <p:par>
                                <p:cTn id="41" presetID="10" presetClass="entr" presetSubtype="0" fill="hold" grpId="0" nodeType="withEffect">
                                  <p:stCondLst>
                                    <p:cond delay="5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22" presetClass="entr" presetSubtype="8" fill="hold" grpId="0" nodeType="withEffect">
                                  <p:stCondLst>
                                    <p:cond delay="100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2" fill="hold" grpId="0" nodeType="withEffect">
                                  <p:stCondLst>
                                    <p:cond delay="1400"/>
                                  </p:stCondLst>
                                  <p:childTnLst>
                                    <p:set>
                                      <p:cBhvr>
                                        <p:cTn id="57" dur="1" fill="hold">
                                          <p:stCondLst>
                                            <p:cond delay="0"/>
                                          </p:stCondLst>
                                        </p:cTn>
                                        <p:tgtEl>
                                          <p:spTgt spid="9"/>
                                        </p:tgtEl>
                                        <p:attrNameLst>
                                          <p:attrName>style.visibility</p:attrName>
                                        </p:attrNameLst>
                                      </p:cBhvr>
                                      <p:to>
                                        <p:strVal val="visible"/>
                                      </p:to>
                                    </p:set>
                                    <p:animEffect transition="in" filter="wipe(right)">
                                      <p:cBhvr>
                                        <p:cTn id="58" dur="500"/>
                                        <p:tgtEl>
                                          <p:spTgt spid="9"/>
                                        </p:tgtEl>
                                      </p:cBhvr>
                                    </p:animEffect>
                                  </p:childTnLst>
                                </p:cTn>
                              </p:par>
                              <p:par>
                                <p:cTn id="59" presetID="22" presetClass="entr" presetSubtype="8" fill="hold" grpId="0" nodeType="withEffect">
                                  <p:stCondLst>
                                    <p:cond delay="170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par>
                                <p:cTn id="62" presetID="22" presetClass="entr" presetSubtype="2" fill="hold" grpId="0" nodeType="withEffect">
                                  <p:stCondLst>
                                    <p:cond delay="2000"/>
                                  </p:stCondLst>
                                  <p:childTnLst>
                                    <p:set>
                                      <p:cBhvr>
                                        <p:cTn id="63" dur="1" fill="hold">
                                          <p:stCondLst>
                                            <p:cond delay="0"/>
                                          </p:stCondLst>
                                        </p:cTn>
                                        <p:tgtEl>
                                          <p:spTgt spid="12"/>
                                        </p:tgtEl>
                                        <p:attrNameLst>
                                          <p:attrName>style.visibility</p:attrName>
                                        </p:attrNameLst>
                                      </p:cBhvr>
                                      <p:to>
                                        <p:strVal val="visible"/>
                                      </p:to>
                                    </p:set>
                                    <p:animEffect transition="in" filter="wipe(right)">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animBg="1"/>
      <p:bldP spid="13" grpId="1" animBg="1"/>
      <p:bldP spid="14" grpId="0" animBg="1"/>
      <p:bldP spid="14" grpId="1" animBg="1"/>
      <p:bldP spid="15" grpId="0" animBg="1"/>
      <p:bldP spid="15" grpId="1" animBg="1"/>
      <p:bldP spid="16" grpId="0" animBg="1"/>
      <p:bldP spid="16" grpId="1" animBg="1"/>
      <p:bldP spid="17" grpId="0"/>
      <p:bldP spid="18" grpId="0"/>
      <p:bldP spid="19" grpId="0"/>
      <p:bldP spid="20" grpId="0"/>
      <p:bldP spid="23"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选题背景及意义</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01</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3817156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选题的背景</a:t>
            </a:r>
          </a:p>
        </p:txBody>
      </p:sp>
      <p:sp>
        <p:nvSpPr>
          <p:cNvPr id="3" name="Freeform 4"/>
          <p:cNvSpPr>
            <a:spLocks/>
          </p:cNvSpPr>
          <p:nvPr/>
        </p:nvSpPr>
        <p:spPr bwMode="auto">
          <a:xfrm>
            <a:off x="4893560" y="1620400"/>
            <a:ext cx="1829507" cy="1829096"/>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r>
              <a:rPr lang="en-US" altLang="zh-CN" sz="2400" kern="0" dirty="0">
                <a:solidFill>
                  <a:srgbClr val="5A5959"/>
                </a:solidFill>
                <a:latin typeface="Impact" pitchFamily="34" charset="0"/>
                <a:ea typeface="微软雅黑" pitchFamily="34" charset="-122"/>
              </a:rPr>
              <a:t>1</a:t>
            </a:r>
            <a:endParaRPr lang="en-US" sz="2400" kern="0" dirty="0">
              <a:solidFill>
                <a:srgbClr val="5A5959"/>
              </a:solidFill>
              <a:latin typeface="Impact" pitchFamily="34" charset="0"/>
              <a:ea typeface="微软雅黑" pitchFamily="34" charset="-122"/>
            </a:endParaRPr>
          </a:p>
        </p:txBody>
      </p:sp>
      <p:sp>
        <p:nvSpPr>
          <p:cNvPr id="4" name="Freeform 4"/>
          <p:cNvSpPr>
            <a:spLocks/>
          </p:cNvSpPr>
          <p:nvPr/>
        </p:nvSpPr>
        <p:spPr bwMode="auto">
          <a:xfrm>
            <a:off x="6480043" y="2528951"/>
            <a:ext cx="2086080" cy="20856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r>
              <a:rPr lang="en-US" altLang="zh-CN" sz="2400" kern="0" dirty="0">
                <a:solidFill>
                  <a:srgbClr val="5A5959"/>
                </a:solidFill>
                <a:latin typeface="Impact" pitchFamily="34" charset="0"/>
                <a:ea typeface="微软雅黑" pitchFamily="34" charset="-122"/>
              </a:rPr>
              <a:t>2</a:t>
            </a:r>
            <a:endParaRPr lang="en-US" sz="2400" kern="0" dirty="0">
              <a:solidFill>
                <a:srgbClr val="5A5959"/>
              </a:solidFill>
              <a:latin typeface="Impact" pitchFamily="34" charset="0"/>
              <a:ea typeface="微软雅黑" pitchFamily="34" charset="-122"/>
            </a:endParaRPr>
          </a:p>
        </p:txBody>
      </p:sp>
      <p:sp>
        <p:nvSpPr>
          <p:cNvPr id="5" name="Freeform 4"/>
          <p:cNvSpPr>
            <a:spLocks/>
          </p:cNvSpPr>
          <p:nvPr/>
        </p:nvSpPr>
        <p:spPr bwMode="auto">
          <a:xfrm>
            <a:off x="4165075" y="3493723"/>
            <a:ext cx="2703261" cy="270265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r>
              <a:rPr lang="en-US" altLang="zh-CN" sz="2667" kern="0" dirty="0">
                <a:solidFill>
                  <a:srgbClr val="5A5959"/>
                </a:solidFill>
                <a:latin typeface="Impact" pitchFamily="34" charset="0"/>
                <a:ea typeface="微软雅黑" pitchFamily="34" charset="-122"/>
              </a:rPr>
              <a:t>3</a:t>
            </a:r>
            <a:endParaRPr lang="en-US" sz="2667" kern="0" dirty="0">
              <a:solidFill>
                <a:srgbClr val="5A5959"/>
              </a:solidFill>
              <a:latin typeface="Impact" pitchFamily="34" charset="0"/>
              <a:ea typeface="微软雅黑" pitchFamily="34" charset="-122"/>
            </a:endParaRPr>
          </a:p>
        </p:txBody>
      </p:sp>
      <p:sp>
        <p:nvSpPr>
          <p:cNvPr id="6" name="28"/>
          <p:cNvSpPr/>
          <p:nvPr/>
        </p:nvSpPr>
        <p:spPr>
          <a:xfrm rot="15845813">
            <a:off x="3924547" y="3289688"/>
            <a:ext cx="1039136" cy="983216"/>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7" name="28"/>
          <p:cNvSpPr/>
          <p:nvPr/>
        </p:nvSpPr>
        <p:spPr>
          <a:xfrm rot="21365904">
            <a:off x="6270784" y="1192461"/>
            <a:ext cx="904563" cy="855880"/>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8" name="28"/>
          <p:cNvSpPr/>
          <p:nvPr/>
        </p:nvSpPr>
        <p:spPr>
          <a:xfrm rot="4693976" flipH="1">
            <a:off x="7494565" y="2016889"/>
            <a:ext cx="944891" cy="894040"/>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cxnSp>
        <p:nvCxnSpPr>
          <p:cNvPr id="9" name="直接连接符 8"/>
          <p:cNvCxnSpPr/>
          <p:nvPr/>
        </p:nvCxnSpPr>
        <p:spPr>
          <a:xfrm flipH="1" flipV="1">
            <a:off x="4165075" y="2370714"/>
            <a:ext cx="843476" cy="186401"/>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97790" y="1162678"/>
            <a:ext cx="4316773" cy="1977451"/>
            <a:chOff x="404664" y="1092100"/>
            <a:chExt cx="1550399" cy="1290053"/>
          </a:xfrm>
        </p:grpSpPr>
        <p:sp>
          <p:nvSpPr>
            <p:cNvPr id="11" name="TextBox 10"/>
            <p:cNvSpPr txBox="1"/>
            <p:nvPr/>
          </p:nvSpPr>
          <p:spPr>
            <a:xfrm>
              <a:off x="404664" y="1092100"/>
              <a:ext cx="1520884" cy="290831"/>
            </a:xfrm>
            <a:prstGeom prst="rect">
              <a:avLst/>
            </a:prstGeom>
            <a:noFill/>
          </p:spPr>
          <p:txBody>
            <a:bodyPr wrap="square" rtlCol="0">
              <a:spAutoFit/>
            </a:bodyPr>
            <a:lstStyle/>
            <a:p>
              <a:pPr algn="r" defTabSz="1219170"/>
              <a:r>
                <a:rPr lang="zh-CN" altLang="en-US" sz="2400" b="1" dirty="0">
                  <a:solidFill>
                    <a:srgbClr val="4B3C29"/>
                  </a:solidFill>
                  <a:latin typeface="Arial"/>
                  <a:ea typeface="微软雅黑"/>
                </a:rPr>
                <a:t>学生增加</a:t>
              </a:r>
            </a:p>
          </p:txBody>
        </p:sp>
        <p:sp>
          <p:nvSpPr>
            <p:cNvPr id="12" name="TextBox 11"/>
            <p:cNvSpPr txBox="1"/>
            <p:nvPr/>
          </p:nvSpPr>
          <p:spPr>
            <a:xfrm>
              <a:off x="434179" y="1384697"/>
              <a:ext cx="1520884" cy="997456"/>
            </a:xfrm>
            <a:prstGeom prst="rect">
              <a:avLst/>
            </a:prstGeom>
            <a:noFill/>
          </p:spPr>
          <p:txBody>
            <a:bodyPr wrap="square" rtlCol="0">
              <a:spAutoFit/>
            </a:bodyPr>
            <a:lstStyle/>
            <a:p>
              <a:pPr algn="r" defTabSz="1219170"/>
              <a:r>
                <a:rPr lang="en-US" altLang="zh-CN" sz="1867" dirty="0">
                  <a:solidFill>
                    <a:srgbClr val="4B3C29"/>
                  </a:solidFill>
                  <a:latin typeface="Arial"/>
                  <a:ea typeface="微软雅黑"/>
                </a:rPr>
                <a:t>     </a:t>
              </a:r>
              <a:r>
                <a:rPr lang="zh-CN" altLang="en-US" sz="1867" dirty="0">
                  <a:solidFill>
                    <a:srgbClr val="4B3C29"/>
                  </a:solidFill>
                  <a:latin typeface="Arial"/>
                  <a:ea typeface="微软雅黑"/>
                </a:rPr>
                <a:t>国家的不断进步，高等教育也逐渐普及。在大学校园中，寝室也是现如今大学生们日常最多活动的场所之一。学校的寝室管理工作变得越来越繁碎，大学生对于寝室生活的要求也越来越高。</a:t>
              </a:r>
            </a:p>
          </p:txBody>
        </p:sp>
      </p:grpSp>
      <p:cxnSp>
        <p:nvCxnSpPr>
          <p:cNvPr id="13" name="直接连接符 12"/>
          <p:cNvCxnSpPr>
            <a:cxnSpLocks/>
          </p:cNvCxnSpPr>
          <p:nvPr/>
        </p:nvCxnSpPr>
        <p:spPr>
          <a:xfrm flipH="1">
            <a:off x="3900811" y="5347045"/>
            <a:ext cx="565303" cy="348277"/>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247" y="4119402"/>
            <a:ext cx="4038600" cy="2002551"/>
            <a:chOff x="404664" y="1092100"/>
            <a:chExt cx="1520884" cy="1261529"/>
          </a:xfrm>
        </p:grpSpPr>
        <p:sp>
          <p:nvSpPr>
            <p:cNvPr id="15" name="TextBox 14"/>
            <p:cNvSpPr txBox="1"/>
            <p:nvPr/>
          </p:nvSpPr>
          <p:spPr>
            <a:xfrm>
              <a:off x="404664" y="1092100"/>
              <a:ext cx="1520884" cy="290831"/>
            </a:xfrm>
            <a:prstGeom prst="rect">
              <a:avLst/>
            </a:prstGeom>
            <a:noFill/>
          </p:spPr>
          <p:txBody>
            <a:bodyPr wrap="square" rtlCol="0">
              <a:spAutoFit/>
            </a:bodyPr>
            <a:lstStyle/>
            <a:p>
              <a:pPr defTabSz="1219170"/>
              <a:r>
                <a:rPr lang="zh-CN" altLang="en-US" sz="2400" b="1" dirty="0">
                  <a:solidFill>
                    <a:srgbClr val="4B3C29"/>
                  </a:solidFill>
                  <a:latin typeface="Arial"/>
                  <a:ea typeface="微软雅黑"/>
                </a:rPr>
                <a:t>微信小程序</a:t>
              </a:r>
            </a:p>
          </p:txBody>
        </p:sp>
        <p:sp>
          <p:nvSpPr>
            <p:cNvPr id="16" name="TextBox 15"/>
            <p:cNvSpPr txBox="1"/>
            <p:nvPr/>
          </p:nvSpPr>
          <p:spPr>
            <a:xfrm>
              <a:off x="404664" y="1390453"/>
              <a:ext cx="1520884" cy="963176"/>
            </a:xfrm>
            <a:prstGeom prst="rect">
              <a:avLst/>
            </a:prstGeom>
            <a:noFill/>
          </p:spPr>
          <p:txBody>
            <a:bodyPr wrap="square" rtlCol="0">
              <a:spAutoFit/>
            </a:bodyPr>
            <a:lstStyle/>
            <a:p>
              <a:pPr defTabSz="1219170"/>
              <a:r>
                <a:rPr lang="zh-CN" altLang="en-US" sz="1867" dirty="0">
                  <a:solidFill>
                    <a:srgbClr val="4B3C29"/>
                  </a:solidFill>
                  <a:latin typeface="Arial"/>
                  <a:ea typeface="微软雅黑"/>
                </a:rPr>
                <a:t>        校园寝室服务小程序不但可以解决在寝室生活中遇到的一些问题，还更为轻便使用。本来需要下楼或者拨打电话的事情，使用微信小程序就可以足不出户而问题迎刃而解。</a:t>
              </a:r>
            </a:p>
          </p:txBody>
        </p:sp>
      </p:grpSp>
      <p:cxnSp>
        <p:nvCxnSpPr>
          <p:cNvPr id="17" name="直接连接符 16"/>
          <p:cNvCxnSpPr>
            <a:cxnSpLocks/>
          </p:cNvCxnSpPr>
          <p:nvPr/>
        </p:nvCxnSpPr>
        <p:spPr>
          <a:xfrm flipV="1">
            <a:off x="8033619" y="3429000"/>
            <a:ext cx="870222" cy="870129"/>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852486" y="1910229"/>
            <a:ext cx="3339514" cy="2811233"/>
            <a:chOff x="404664" y="1092100"/>
            <a:chExt cx="1520884" cy="1770966"/>
          </a:xfrm>
        </p:grpSpPr>
        <p:sp>
          <p:nvSpPr>
            <p:cNvPr id="19" name="TextBox 18"/>
            <p:cNvSpPr txBox="1"/>
            <p:nvPr/>
          </p:nvSpPr>
          <p:spPr>
            <a:xfrm>
              <a:off x="404664" y="1092100"/>
              <a:ext cx="1520884" cy="290831"/>
            </a:xfrm>
            <a:prstGeom prst="rect">
              <a:avLst/>
            </a:prstGeom>
            <a:noFill/>
          </p:spPr>
          <p:txBody>
            <a:bodyPr wrap="square" rtlCol="0">
              <a:spAutoFit/>
            </a:bodyPr>
            <a:lstStyle/>
            <a:p>
              <a:pPr defTabSz="1219170"/>
              <a:r>
                <a:rPr lang="zh-CN" altLang="en-US" sz="2400" b="1" dirty="0">
                  <a:solidFill>
                    <a:srgbClr val="4B3C29"/>
                  </a:solidFill>
                  <a:latin typeface="Arial"/>
                  <a:ea typeface="微软雅黑"/>
                </a:rPr>
                <a:t>服务传统</a:t>
              </a:r>
            </a:p>
          </p:txBody>
        </p:sp>
        <p:sp>
          <p:nvSpPr>
            <p:cNvPr id="20" name="TextBox 19"/>
            <p:cNvSpPr txBox="1"/>
            <p:nvPr/>
          </p:nvSpPr>
          <p:spPr>
            <a:xfrm>
              <a:off x="404664" y="1356886"/>
              <a:ext cx="1520884" cy="1506180"/>
            </a:xfrm>
            <a:prstGeom prst="rect">
              <a:avLst/>
            </a:prstGeom>
            <a:noFill/>
          </p:spPr>
          <p:txBody>
            <a:bodyPr wrap="square" rtlCol="0">
              <a:spAutoFit/>
            </a:bodyPr>
            <a:lstStyle/>
            <a:p>
              <a:pPr defTabSz="1219170"/>
              <a:r>
                <a:rPr lang="zh-CN" altLang="en-US" sz="1867" dirty="0">
                  <a:solidFill>
                    <a:srgbClr val="4B3C29"/>
                  </a:solidFill>
                  <a:latin typeface="Arial"/>
                  <a:ea typeface="微软雅黑"/>
                </a:rPr>
                <a:t>        多数学校的寝室里大多服务还是依靠跟阿姨们人工交易、填写纸质信息和电话报修等。这些方式由于方式的老旧或是层层报修，效率很是低下跟不方便，这样子也给在校大学生们的校园生活带来了不便的体验感。</a:t>
              </a:r>
            </a:p>
          </p:txBody>
        </p:sp>
      </p:grpSp>
      <p:sp>
        <p:nvSpPr>
          <p:cNvPr id="24" name="矩形 23">
            <a:extLst>
              <a:ext uri="{FF2B5EF4-FFF2-40B4-BE49-F238E27FC236}">
                <a16:creationId xmlns:a16="http://schemas.microsoft.com/office/drawing/2014/main" id="{8E228222-FDA1-4A35-8AB4-E5F80A778677}"/>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6511449"/>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fill="hold" grpId="1" nodeType="withEffect">
                                  <p:stCondLst>
                                    <p:cond delay="0"/>
                                  </p:stCondLst>
                                  <p:childTnLst>
                                    <p:animRot by="21600000">
                                      <p:cBhvr>
                                        <p:cTn id="9" dur="2000" fill="hold"/>
                                        <p:tgtEl>
                                          <p:spTgt spid="3"/>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8" presetClass="emph" presetSubtype="0" fill="hold" grpId="1" nodeType="withEffect">
                                  <p:stCondLst>
                                    <p:cond delay="300"/>
                                  </p:stCondLst>
                                  <p:childTnLst>
                                    <p:animRot by="-21600000">
                                      <p:cBhvr>
                                        <p:cTn id="17" dur="2000" fill="hold"/>
                                        <p:tgtEl>
                                          <p:spTgt spid="4"/>
                                        </p:tgtEl>
                                        <p:attrNameLst>
                                          <p:attrName>r</p:attrName>
                                        </p:attrNameLst>
                                      </p:cBhvr>
                                    </p:animRot>
                                  </p:childTnLst>
                                </p:cTn>
                              </p:par>
                              <p:par>
                                <p:cTn id="18" presetID="22" presetClass="entr" presetSubtype="2" fill="hold" grpId="0" nodeType="withEffect">
                                  <p:stCondLst>
                                    <p:cond delay="30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8" presetClass="emph" presetSubtype="0" fill="hold" grpId="1" nodeType="withEffect">
                                  <p:stCondLst>
                                    <p:cond delay="800"/>
                                  </p:stCondLst>
                                  <p:childTnLst>
                                    <p:animRot by="21600000">
                                      <p:cBhvr>
                                        <p:cTn id="25" dur="2000" fill="hold"/>
                                        <p:tgtEl>
                                          <p:spTgt spid="5"/>
                                        </p:tgtEl>
                                        <p:attrNameLst>
                                          <p:attrName>r</p:attrName>
                                        </p:attrNameLst>
                                      </p:cBhvr>
                                    </p:animRot>
                                  </p:childTnLst>
                                </p:cTn>
                              </p:par>
                              <p:par>
                                <p:cTn id="26" presetID="22" presetClass="entr" presetSubtype="4" fill="hold" grpId="0" nodeType="withEffect">
                                  <p:stCondLst>
                                    <p:cond delay="80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2" fill="hold" nodeType="withEffect">
                                  <p:stCondLst>
                                    <p:cond delay="180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1" fill="hold" nodeType="withEffect">
                                  <p:stCondLst>
                                    <p:cond delay="180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2" fill="hold" nodeType="withEffect">
                                  <p:stCondLst>
                                    <p:cond delay="180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1" fill="hold" nodeType="withEffect">
                                  <p:stCondLst>
                                    <p:cond delay="220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22" presetClass="entr" presetSubtype="4" fill="hold" nodeType="withEffect">
                                  <p:stCondLst>
                                    <p:cond delay="220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par>
                                <p:cTn id="44" presetID="22" presetClass="entr" presetSubtype="4" fill="hold" nodeType="withEffect">
                                  <p:stCondLst>
                                    <p:cond delay="220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目前</a:t>
            </a:r>
          </a:p>
        </p:txBody>
      </p:sp>
      <p:pic>
        <p:nvPicPr>
          <p:cNvPr id="12" name="图片 11">
            <a:extLst>
              <a:ext uri="{FF2B5EF4-FFF2-40B4-BE49-F238E27FC236}">
                <a16:creationId xmlns:a16="http://schemas.microsoft.com/office/drawing/2014/main" id="{D1A783FB-7255-4010-A7E1-F9400164F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23850" y="1828800"/>
            <a:ext cx="5334000" cy="4000500"/>
          </a:xfrm>
          <a:prstGeom prst="rect">
            <a:avLst/>
          </a:prstGeom>
        </p:spPr>
      </p:pic>
      <p:pic>
        <p:nvPicPr>
          <p:cNvPr id="16" name="图片 15">
            <a:extLst>
              <a:ext uri="{FF2B5EF4-FFF2-40B4-BE49-F238E27FC236}">
                <a16:creationId xmlns:a16="http://schemas.microsoft.com/office/drawing/2014/main" id="{9DBB4844-D359-4168-A288-F157570295DC}"/>
              </a:ext>
            </a:extLst>
          </p:cNvPr>
          <p:cNvPicPr>
            <a:picLocks noChangeAspect="1"/>
          </p:cNvPicPr>
          <p:nvPr/>
        </p:nvPicPr>
        <p:blipFill rotWithShape="1">
          <a:blip r:embed="rId3">
            <a:extLst>
              <a:ext uri="{28A0092B-C50C-407E-A947-70E740481C1C}">
                <a14:useLocalDpi xmlns:a14="http://schemas.microsoft.com/office/drawing/2010/main" val="0"/>
              </a:ext>
            </a:extLst>
          </a:blip>
          <a:srcRect l="4466" t="15923" r="874" b="12622"/>
          <a:stretch/>
        </p:blipFill>
        <p:spPr>
          <a:xfrm>
            <a:off x="5410200" y="1381125"/>
            <a:ext cx="6191250" cy="3505200"/>
          </a:xfrm>
          <a:prstGeom prst="rect">
            <a:avLst/>
          </a:prstGeom>
        </p:spPr>
      </p:pic>
      <p:pic>
        <p:nvPicPr>
          <p:cNvPr id="14" name="图片 13">
            <a:extLst>
              <a:ext uri="{FF2B5EF4-FFF2-40B4-BE49-F238E27FC236}">
                <a16:creationId xmlns:a16="http://schemas.microsoft.com/office/drawing/2014/main" id="{3EBCE611-14C4-47CF-804C-495719271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35176">
            <a:off x="2362607" y="3666866"/>
            <a:ext cx="3843187" cy="2882391"/>
          </a:xfrm>
          <a:prstGeom prst="rect">
            <a:avLst/>
          </a:prstGeom>
        </p:spPr>
      </p:pic>
      <p:sp>
        <p:nvSpPr>
          <p:cNvPr id="18" name="矩形 17">
            <a:extLst>
              <a:ext uri="{FF2B5EF4-FFF2-40B4-BE49-F238E27FC236}">
                <a16:creationId xmlns:a16="http://schemas.microsoft.com/office/drawing/2014/main" id="{65FF1ECF-494A-4145-A337-ED0513222297}"/>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3557098"/>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438496" y="1463274"/>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 name="标题 1"/>
          <p:cNvSpPr>
            <a:spLocks noGrp="1"/>
          </p:cNvSpPr>
          <p:nvPr>
            <p:ph type="title"/>
          </p:nvPr>
        </p:nvSpPr>
        <p:spPr/>
        <p:txBody>
          <a:bodyPr/>
          <a:lstStyle/>
          <a:p>
            <a:r>
              <a:rPr lang="zh-CN" altLang="en-US" dirty="0"/>
              <a:t>国内外研究现状</a:t>
            </a:r>
          </a:p>
        </p:txBody>
      </p:sp>
      <p:sp>
        <p:nvSpPr>
          <p:cNvPr id="3" name="Freeform 4"/>
          <p:cNvSpPr>
            <a:spLocks/>
          </p:cNvSpPr>
          <p:nvPr/>
        </p:nvSpPr>
        <p:spPr bwMode="auto">
          <a:xfrm>
            <a:off x="911424" y="2180861"/>
            <a:ext cx="2975000" cy="2974336"/>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18" name="圆角矩形 17"/>
          <p:cNvSpPr/>
          <p:nvPr/>
        </p:nvSpPr>
        <p:spPr>
          <a:xfrm>
            <a:off x="4079776" y="3065189"/>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0" name="圆角矩形 19"/>
          <p:cNvSpPr/>
          <p:nvPr/>
        </p:nvSpPr>
        <p:spPr>
          <a:xfrm>
            <a:off x="3599723" y="4677139"/>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grpSp>
        <p:nvGrpSpPr>
          <p:cNvPr id="22" name="组合 21"/>
          <p:cNvGrpSpPr/>
          <p:nvPr/>
        </p:nvGrpSpPr>
        <p:grpSpPr>
          <a:xfrm>
            <a:off x="3547254" y="1524213"/>
            <a:ext cx="1013685" cy="1016067"/>
            <a:chOff x="1387056" y="1049659"/>
            <a:chExt cx="1384744" cy="1387998"/>
          </a:xfrm>
        </p:grpSpPr>
        <p:sp>
          <p:nvSpPr>
            <p:cNvPr id="23" name="椭圆 22"/>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24"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25" name="组合 24"/>
          <p:cNvGrpSpPr/>
          <p:nvPr/>
        </p:nvGrpSpPr>
        <p:grpSpPr>
          <a:xfrm>
            <a:off x="4175787" y="3126128"/>
            <a:ext cx="1013685" cy="1016067"/>
            <a:chOff x="1387056" y="1049659"/>
            <a:chExt cx="1384744" cy="1387998"/>
          </a:xfrm>
        </p:grpSpPr>
        <p:sp>
          <p:nvSpPr>
            <p:cNvPr id="26" name="椭圆 25"/>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27"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28" name="组合 27"/>
          <p:cNvGrpSpPr/>
          <p:nvPr/>
        </p:nvGrpSpPr>
        <p:grpSpPr>
          <a:xfrm>
            <a:off x="3698346" y="4738079"/>
            <a:ext cx="1013685" cy="1016067"/>
            <a:chOff x="1387056" y="1049659"/>
            <a:chExt cx="1384744" cy="1387998"/>
          </a:xfrm>
        </p:grpSpPr>
        <p:sp>
          <p:nvSpPr>
            <p:cNvPr id="29" name="椭圆 28"/>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0"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sp>
        <p:nvSpPr>
          <p:cNvPr id="31" name="TextBox 30"/>
          <p:cNvSpPr txBox="1"/>
          <p:nvPr/>
        </p:nvSpPr>
        <p:spPr>
          <a:xfrm>
            <a:off x="1707004" y="3196106"/>
            <a:ext cx="1383840" cy="913199"/>
          </a:xfrm>
          <a:prstGeom prst="rect">
            <a:avLst/>
          </a:prstGeom>
          <a:noFill/>
        </p:spPr>
        <p:txBody>
          <a:bodyPr wrap="square" rtlCol="0">
            <a:spAutoFit/>
          </a:bodyPr>
          <a:lstStyle/>
          <a:p>
            <a:pPr algn="ctr" defTabSz="1219170"/>
            <a:r>
              <a:rPr lang="zh-CN" altLang="en-US" sz="2667" b="1" dirty="0">
                <a:solidFill>
                  <a:srgbClr val="4B3C29"/>
                </a:solidFill>
                <a:latin typeface="Arial"/>
                <a:ea typeface="微软雅黑"/>
              </a:rPr>
              <a:t>国内外</a:t>
            </a:r>
            <a:endParaRPr lang="en-US" altLang="zh-CN" sz="2667" b="1" dirty="0">
              <a:solidFill>
                <a:srgbClr val="4B3C29"/>
              </a:solidFill>
              <a:latin typeface="Arial"/>
              <a:ea typeface="微软雅黑"/>
            </a:endParaRPr>
          </a:p>
          <a:p>
            <a:pPr algn="ctr" defTabSz="1219170"/>
            <a:r>
              <a:rPr lang="zh-CN" altLang="en-US" sz="2667" b="1" dirty="0">
                <a:solidFill>
                  <a:srgbClr val="4B3C29"/>
                </a:solidFill>
                <a:latin typeface="Arial"/>
                <a:ea typeface="微软雅黑"/>
              </a:rPr>
              <a:t>现状</a:t>
            </a:r>
          </a:p>
        </p:txBody>
      </p:sp>
      <p:sp>
        <p:nvSpPr>
          <p:cNvPr id="32" name="TextBox 31"/>
          <p:cNvSpPr txBox="1"/>
          <p:nvPr/>
        </p:nvSpPr>
        <p:spPr>
          <a:xfrm>
            <a:off x="3740933" y="1786026"/>
            <a:ext cx="56477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01</a:t>
            </a:r>
            <a:endParaRPr lang="zh-CN" altLang="en-US" sz="2400" dirty="0">
              <a:solidFill>
                <a:srgbClr val="4B3C29"/>
              </a:solidFill>
              <a:latin typeface="Broadway" panose="04040905080B02020502" pitchFamily="82" charset="0"/>
              <a:ea typeface="微软雅黑"/>
            </a:endParaRPr>
          </a:p>
        </p:txBody>
      </p:sp>
      <p:sp>
        <p:nvSpPr>
          <p:cNvPr id="33" name="TextBox 32"/>
          <p:cNvSpPr txBox="1"/>
          <p:nvPr/>
        </p:nvSpPr>
        <p:spPr>
          <a:xfrm>
            <a:off x="4356048" y="3387941"/>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02</a:t>
            </a:r>
            <a:endParaRPr lang="zh-CN" altLang="en-US" sz="2400" dirty="0">
              <a:solidFill>
                <a:srgbClr val="4B3C29"/>
              </a:solidFill>
              <a:latin typeface="Broadway" panose="04040905080B02020502" pitchFamily="82" charset="0"/>
              <a:ea typeface="微软雅黑"/>
            </a:endParaRPr>
          </a:p>
        </p:txBody>
      </p:sp>
      <p:sp>
        <p:nvSpPr>
          <p:cNvPr id="34" name="TextBox 33"/>
          <p:cNvSpPr txBox="1"/>
          <p:nvPr/>
        </p:nvSpPr>
        <p:spPr>
          <a:xfrm>
            <a:off x="3883305" y="4999892"/>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03</a:t>
            </a:r>
            <a:endParaRPr lang="zh-CN" altLang="en-US" sz="2400" dirty="0">
              <a:solidFill>
                <a:srgbClr val="4B3C29"/>
              </a:solidFill>
              <a:latin typeface="Broadway" panose="04040905080B02020502" pitchFamily="82" charset="0"/>
              <a:ea typeface="微软雅黑"/>
            </a:endParaRPr>
          </a:p>
        </p:txBody>
      </p:sp>
      <p:sp>
        <p:nvSpPr>
          <p:cNvPr id="35" name="矩形 34"/>
          <p:cNvSpPr/>
          <p:nvPr/>
        </p:nvSpPr>
        <p:spPr>
          <a:xfrm>
            <a:off x="4549094" y="1536954"/>
            <a:ext cx="6104498"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国外对于学校中学生寝室生活的研究也是领头羊，为学校管理寝室节省了人员跟时间的多余消耗，也提高了学生在学校的生活体验。</a:t>
            </a:r>
            <a:endParaRPr lang="en-US" altLang="zh-CN" sz="2000" dirty="0">
              <a:solidFill>
                <a:schemeClr val="bg1"/>
              </a:solidFill>
              <a:latin typeface="微软雅黑" pitchFamily="34" charset="-122"/>
              <a:ea typeface="微软雅黑" pitchFamily="34" charset="-122"/>
            </a:endParaRPr>
          </a:p>
        </p:txBody>
      </p:sp>
      <p:sp>
        <p:nvSpPr>
          <p:cNvPr id="36" name="矩形 35"/>
          <p:cNvSpPr/>
          <p:nvPr/>
        </p:nvSpPr>
        <p:spPr>
          <a:xfrm>
            <a:off x="5218640" y="3126128"/>
            <a:ext cx="6278035"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国内的绝大部分高校的校园寝室服务还是依靠传统的人工服务和纸质传递，不但效率不高，也不能满足大多数学生的心理需求，还浪费人力物力与时间。</a:t>
            </a:r>
            <a:endParaRPr lang="en-US" altLang="zh-CN" sz="2000" dirty="0">
              <a:solidFill>
                <a:schemeClr val="bg1"/>
              </a:solidFill>
              <a:latin typeface="微软雅黑" pitchFamily="34" charset="-122"/>
              <a:ea typeface="微软雅黑" pitchFamily="34" charset="-122"/>
            </a:endParaRPr>
          </a:p>
        </p:txBody>
      </p:sp>
      <p:sp>
        <p:nvSpPr>
          <p:cNvPr id="37" name="矩形 36"/>
          <p:cNvSpPr/>
          <p:nvPr/>
        </p:nvSpPr>
        <p:spPr>
          <a:xfrm>
            <a:off x="4957267" y="4750820"/>
            <a:ext cx="6066072"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面对这样的情况，我们国内也开始逐步重视信息的网络化管理，正在不断地进步。因此，一个校园的寝室服务小程序对于高校的寝室生活是有极大用处的</a:t>
            </a:r>
            <a:endParaRPr lang="en-US" altLang="zh-CN" sz="2000" dirty="0">
              <a:solidFill>
                <a:schemeClr val="bg1"/>
              </a:solidFill>
              <a:latin typeface="微软雅黑" pitchFamily="34" charset="-122"/>
              <a:ea typeface="微软雅黑" pitchFamily="34" charset="-122"/>
            </a:endParaRPr>
          </a:p>
        </p:txBody>
      </p:sp>
      <p:cxnSp>
        <p:nvCxnSpPr>
          <p:cNvPr id="39" name="直接连接符 38"/>
          <p:cNvCxnSpPr/>
          <p:nvPr/>
        </p:nvCxnSpPr>
        <p:spPr>
          <a:xfrm flipV="1">
            <a:off x="3275803" y="2252248"/>
            <a:ext cx="607501" cy="576064"/>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579554" y="3668029"/>
            <a:ext cx="727156" cy="0"/>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394595" y="4663872"/>
            <a:ext cx="478059" cy="478059"/>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E3B4BBE-5E2C-4F04-A917-A27FA8F02FD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5149443"/>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fill="hold" grpId="0" nodeType="withEffect">
                                  <p:stCondLst>
                                    <p:cond delay="0"/>
                                  </p:stCondLst>
                                  <p:childTnLst>
                                    <p:animRot by="21600000">
                                      <p:cBhvr>
                                        <p:cTn id="9" dur="2000" fill="hold"/>
                                        <p:tgtEl>
                                          <p:spTgt spid="3"/>
                                        </p:tgtEl>
                                        <p:attrNameLst>
                                          <p:attrName>r</p:attrName>
                                        </p:attrNameLst>
                                      </p:cBhvr>
                                    </p:animRot>
                                  </p:childTnLst>
                                </p:cTn>
                              </p:par>
                              <p:par>
                                <p:cTn id="10" presetID="10" presetClass="entr" presetSubtype="0"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22" presetClass="entr" presetSubtype="8"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nodeType="with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8" fill="hold" nodeType="withEffect">
                                  <p:stCondLst>
                                    <p:cond delay="50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10" presetClass="entr" presetSubtype="0" fill="hold" nodeType="withEffect">
                                  <p:stCondLst>
                                    <p:cond delay="1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8" presetClass="emph" presetSubtype="0" fill="hold" nodeType="withEffect">
                                  <p:stCondLst>
                                    <p:cond delay="1000"/>
                                  </p:stCondLst>
                                  <p:childTnLst>
                                    <p:animRot by="21600000">
                                      <p:cBhvr>
                                        <p:cTn id="26" dur="2000" fill="hold"/>
                                        <p:tgtEl>
                                          <p:spTgt spid="22"/>
                                        </p:tgtEl>
                                        <p:attrNameLst>
                                          <p:attrName>r</p:attrName>
                                        </p:attrNameLst>
                                      </p:cBhvr>
                                    </p:animRot>
                                  </p:childTnLst>
                                </p:cTn>
                              </p:par>
                              <p:par>
                                <p:cTn id="27" presetID="10"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8" presetClass="emph" presetSubtype="0" fill="hold" nodeType="withEffect">
                                  <p:stCondLst>
                                    <p:cond delay="1000"/>
                                  </p:stCondLst>
                                  <p:childTnLst>
                                    <p:animRot by="21600000">
                                      <p:cBhvr>
                                        <p:cTn id="31" dur="2000" fill="hold"/>
                                        <p:tgtEl>
                                          <p:spTgt spid="25"/>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8" presetClass="emph" presetSubtype="0" fill="hold" nodeType="withEffect">
                                  <p:stCondLst>
                                    <p:cond delay="1000"/>
                                  </p:stCondLst>
                                  <p:childTnLst>
                                    <p:animRot by="21600000">
                                      <p:cBhvr>
                                        <p:cTn id="36" dur="2000" fill="hold"/>
                                        <p:tgtEl>
                                          <p:spTgt spid="28"/>
                                        </p:tgtEl>
                                        <p:attrNameLst>
                                          <p:attrName>r</p:attrName>
                                        </p:attrNameLst>
                                      </p:cBhvr>
                                    </p:animRot>
                                  </p:childTnLst>
                                </p:cTn>
                              </p:par>
                              <p:par>
                                <p:cTn id="37" presetID="10" presetClass="entr" presetSubtype="0" fill="hold" grpId="0" nodeType="withEffect">
                                  <p:stCondLst>
                                    <p:cond delay="15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grpId="0" nodeType="withEffect">
                                  <p:stCondLst>
                                    <p:cond delay="20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grpId="0" nodeType="withEffect">
                                  <p:stCondLst>
                                    <p:cond delay="200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250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22" presetClass="entr" presetSubtype="8" fill="hold" grpId="0" nodeType="withEffect">
                                  <p:stCondLst>
                                    <p:cond delay="250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grpId="0" nodeType="withEffect">
                                  <p:stCondLst>
                                    <p:cond delay="250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3" grpId="1" animBg="1"/>
      <p:bldP spid="18" grpId="0" animBg="1"/>
      <p:bldP spid="20" grpId="0" animBg="1"/>
      <p:bldP spid="31" grpId="0"/>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发展趋势</a:t>
            </a:r>
          </a:p>
        </p:txBody>
      </p:sp>
      <p:sp>
        <p:nvSpPr>
          <p:cNvPr id="3" name="Freeform 4"/>
          <p:cNvSpPr>
            <a:spLocks/>
          </p:cNvSpPr>
          <p:nvPr/>
        </p:nvSpPr>
        <p:spPr bwMode="auto">
          <a:xfrm>
            <a:off x="2543605" y="1925519"/>
            <a:ext cx="1561968" cy="15616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4" name="Freeform 4"/>
          <p:cNvSpPr>
            <a:spLocks/>
          </p:cNvSpPr>
          <p:nvPr/>
        </p:nvSpPr>
        <p:spPr bwMode="auto">
          <a:xfrm>
            <a:off x="4562055" y="2485795"/>
            <a:ext cx="2275763" cy="227525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5" name="Freeform 4"/>
          <p:cNvSpPr>
            <a:spLocks/>
          </p:cNvSpPr>
          <p:nvPr/>
        </p:nvSpPr>
        <p:spPr bwMode="auto">
          <a:xfrm>
            <a:off x="7263379" y="3236606"/>
            <a:ext cx="2732528" cy="273191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6" name="128"/>
          <p:cNvSpPr/>
          <p:nvPr/>
        </p:nvSpPr>
        <p:spPr>
          <a:xfrm rot="19320865">
            <a:off x="4061877" y="1340568"/>
            <a:ext cx="1558656" cy="1474781"/>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7" name="128"/>
          <p:cNvSpPr/>
          <p:nvPr/>
        </p:nvSpPr>
        <p:spPr>
          <a:xfrm rot="20044940">
            <a:off x="6441336" y="1692780"/>
            <a:ext cx="2192531" cy="2074541"/>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8" name="TextBox 7"/>
          <p:cNvSpPr txBox="1"/>
          <p:nvPr/>
        </p:nvSpPr>
        <p:spPr>
          <a:xfrm>
            <a:off x="2768863" y="2278647"/>
            <a:ext cx="1073493" cy="902805"/>
          </a:xfrm>
          <a:prstGeom prst="rect">
            <a:avLst/>
          </a:prstGeom>
          <a:noFill/>
        </p:spPr>
        <p:txBody>
          <a:bodyPr wrap="square" lIns="162556" tIns="81277" rIns="162556" bIns="81277" rtlCol="0">
            <a:spAutoFit/>
          </a:bodyPr>
          <a:lstStyle/>
          <a:p>
            <a:pPr algn="ctr" defTabSz="1219170"/>
            <a:r>
              <a:rPr lang="zh-CN" altLang="en-US" sz="2400" b="1" dirty="0">
                <a:solidFill>
                  <a:srgbClr val="4B3C29"/>
                </a:solidFill>
                <a:latin typeface="Arial"/>
                <a:ea typeface="微软雅黑"/>
              </a:rPr>
              <a:t>人工传达</a:t>
            </a:r>
          </a:p>
        </p:txBody>
      </p:sp>
      <p:sp>
        <p:nvSpPr>
          <p:cNvPr id="9" name="TextBox 8"/>
          <p:cNvSpPr txBox="1"/>
          <p:nvPr/>
        </p:nvSpPr>
        <p:spPr>
          <a:xfrm>
            <a:off x="5163188" y="3110463"/>
            <a:ext cx="1073496" cy="1025916"/>
          </a:xfrm>
          <a:prstGeom prst="rect">
            <a:avLst/>
          </a:prstGeom>
          <a:noFill/>
        </p:spPr>
        <p:txBody>
          <a:bodyPr wrap="square" lIns="162556" tIns="81277" rIns="162556" bIns="81277" rtlCol="0">
            <a:spAutoFit/>
          </a:bodyPr>
          <a:lstStyle/>
          <a:p>
            <a:pPr algn="ctr" defTabSz="1219170"/>
            <a:r>
              <a:rPr lang="zh-CN" altLang="en-US" sz="2800" b="1" dirty="0">
                <a:solidFill>
                  <a:srgbClr val="4B3C29"/>
                </a:solidFill>
                <a:latin typeface="Arial"/>
                <a:ea typeface="微软雅黑"/>
              </a:rPr>
              <a:t>纸质</a:t>
            </a:r>
            <a:endParaRPr lang="en-US" altLang="zh-CN" sz="2800" b="1" dirty="0">
              <a:solidFill>
                <a:srgbClr val="4B3C29"/>
              </a:solidFill>
              <a:latin typeface="Arial"/>
              <a:ea typeface="微软雅黑"/>
            </a:endParaRPr>
          </a:p>
          <a:p>
            <a:pPr algn="ctr" defTabSz="1219170"/>
            <a:r>
              <a:rPr lang="zh-CN" altLang="en-US" sz="2800" b="1" dirty="0">
                <a:solidFill>
                  <a:srgbClr val="4B3C29"/>
                </a:solidFill>
                <a:latin typeface="Arial"/>
                <a:ea typeface="微软雅黑"/>
              </a:rPr>
              <a:t>记录</a:t>
            </a:r>
          </a:p>
        </p:txBody>
      </p:sp>
      <p:sp>
        <p:nvSpPr>
          <p:cNvPr id="10" name="TextBox 9"/>
          <p:cNvSpPr txBox="1"/>
          <p:nvPr/>
        </p:nvSpPr>
        <p:spPr>
          <a:xfrm>
            <a:off x="7707764" y="4243494"/>
            <a:ext cx="1843757" cy="718139"/>
          </a:xfrm>
          <a:prstGeom prst="rect">
            <a:avLst/>
          </a:prstGeom>
          <a:noFill/>
        </p:spPr>
        <p:txBody>
          <a:bodyPr wrap="square" lIns="162556" tIns="81277" rIns="162556" bIns="81277" rtlCol="0">
            <a:spAutoFit/>
          </a:bodyPr>
          <a:lstStyle/>
          <a:p>
            <a:pPr algn="ctr" defTabSz="1219170"/>
            <a:r>
              <a:rPr lang="zh-CN" altLang="en-US" sz="3600" b="1" dirty="0">
                <a:solidFill>
                  <a:srgbClr val="4B3C29"/>
                </a:solidFill>
                <a:latin typeface="Arial"/>
                <a:ea typeface="微软雅黑"/>
              </a:rPr>
              <a:t>互联网</a:t>
            </a:r>
          </a:p>
        </p:txBody>
      </p:sp>
      <p:sp>
        <p:nvSpPr>
          <p:cNvPr id="11" name="矩形 10">
            <a:extLst>
              <a:ext uri="{FF2B5EF4-FFF2-40B4-BE49-F238E27FC236}">
                <a16:creationId xmlns:a16="http://schemas.microsoft.com/office/drawing/2014/main" id="{96185764-CBBE-4411-BD16-8DCD167885BF}"/>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683338"/>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8" presetClass="emph" presetSubtype="0" fill="hold" grpId="1" nodeType="withEffect">
                                  <p:stCondLst>
                                    <p:cond delay="0"/>
                                  </p:stCondLst>
                                  <p:childTnLst>
                                    <p:animRot by="21600000">
                                      <p:cBhvr>
                                        <p:cTn id="12" dur="2000" fill="hold"/>
                                        <p:tgtEl>
                                          <p:spTgt spid="3"/>
                                        </p:tgtEl>
                                        <p:attrNameLst>
                                          <p:attrName>r</p:attrName>
                                        </p:attrNameLst>
                                      </p:cBhvr>
                                    </p:animRot>
                                  </p:childTnLst>
                                </p:cTn>
                              </p:par>
                              <p:par>
                                <p:cTn id="13" presetID="22" presetClass="entr" presetSubtype="8"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8" presetClass="emph" presetSubtype="0" fill="hold" grpId="1" nodeType="withEffect">
                                  <p:stCondLst>
                                    <p:cond delay="1000"/>
                                  </p:stCondLst>
                                  <p:childTnLst>
                                    <p:animRot by="21600000">
                                      <p:cBhvr>
                                        <p:cTn id="23" dur="2000" fill="hold"/>
                                        <p:tgtEl>
                                          <p:spTgt spid="4"/>
                                        </p:tgtEl>
                                        <p:attrNameLst>
                                          <p:attrName>r</p:attrName>
                                        </p:attrNameLst>
                                      </p:cBhvr>
                                    </p:animRot>
                                  </p:childTnLst>
                                </p:cTn>
                              </p:par>
                              <p:par>
                                <p:cTn id="24" presetID="22" presetClass="entr" presetSubtype="8" fill="hold" grpId="0" nodeType="withEffect">
                                  <p:stCondLst>
                                    <p:cond delay="12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10" presetClass="entr" presetSubtype="0" fill="hold" grpId="0" nodeType="withEffect">
                                  <p:stCondLst>
                                    <p:cond delay="16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8" presetClass="emph" presetSubtype="0" fill="hold" grpId="1" nodeType="withEffect">
                                  <p:stCondLst>
                                    <p:cond delay="1600"/>
                                  </p:stCondLst>
                                  <p:childTnLst>
                                    <p:animRot by="21600000">
                                      <p:cBhvr>
                                        <p:cTn id="34"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7" grpId="0" animBg="1"/>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95616" y="1220755"/>
            <a:ext cx="9200917" cy="2208245"/>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 name="标题 1"/>
          <p:cNvSpPr>
            <a:spLocks noGrp="1"/>
          </p:cNvSpPr>
          <p:nvPr>
            <p:ph type="title"/>
          </p:nvPr>
        </p:nvSpPr>
        <p:spPr/>
        <p:txBody>
          <a:bodyPr/>
          <a:lstStyle/>
          <a:p>
            <a:r>
              <a:rPr lang="zh-CN" altLang="en-US" dirty="0"/>
              <a:t>发展趋势</a:t>
            </a:r>
          </a:p>
        </p:txBody>
      </p:sp>
      <p:sp>
        <p:nvSpPr>
          <p:cNvPr id="6" name="圆角矩形 5"/>
          <p:cNvSpPr/>
          <p:nvPr/>
        </p:nvSpPr>
        <p:spPr>
          <a:xfrm>
            <a:off x="1695616" y="3813043"/>
            <a:ext cx="9200917" cy="2208245"/>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grpSp>
        <p:nvGrpSpPr>
          <p:cNvPr id="9" name="组合 8"/>
          <p:cNvGrpSpPr/>
          <p:nvPr/>
        </p:nvGrpSpPr>
        <p:grpSpPr>
          <a:xfrm>
            <a:off x="1849408" y="1399545"/>
            <a:ext cx="1846325" cy="1850664"/>
            <a:chOff x="1387056" y="1049659"/>
            <a:chExt cx="1384744" cy="1387998"/>
          </a:xfrm>
        </p:grpSpPr>
        <p:sp>
          <p:nvSpPr>
            <p:cNvPr id="8" name="椭圆 7"/>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10" name="组合 9"/>
          <p:cNvGrpSpPr/>
          <p:nvPr/>
        </p:nvGrpSpPr>
        <p:grpSpPr>
          <a:xfrm>
            <a:off x="8880310" y="3991833"/>
            <a:ext cx="1846325" cy="1850664"/>
            <a:chOff x="1387056" y="1049659"/>
            <a:chExt cx="1384744" cy="1387998"/>
          </a:xfrm>
        </p:grpSpPr>
        <p:sp>
          <p:nvSpPr>
            <p:cNvPr id="11" name="椭圆 10"/>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12"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sp>
        <p:nvSpPr>
          <p:cNvPr id="13" name="矩形 12"/>
          <p:cNvSpPr/>
          <p:nvPr/>
        </p:nvSpPr>
        <p:spPr bwMode="auto">
          <a:xfrm>
            <a:off x="3887755" y="1508787"/>
            <a:ext cx="6723095" cy="1422954"/>
          </a:xfrm>
          <a:prstGeom prst="rect">
            <a:avLst/>
          </a:prstGeom>
        </p:spPr>
        <p:txBody>
          <a:bodyPr wrap="square">
            <a:spAutoFit/>
          </a:bodyPr>
          <a:lstStyle/>
          <a:p>
            <a:pPr marL="228594" indent="-228594" algn="just" defTabSz="1219170">
              <a:lnSpc>
                <a:spcPct val="150000"/>
              </a:lnSpc>
              <a:buFont typeface="Arial" panose="020B0604020202020204" pitchFamily="34" charset="0"/>
              <a:buChar char="•"/>
              <a:defRPr/>
            </a:pPr>
            <a:r>
              <a:rPr lang="zh-CN" altLang="en-US" sz="2000" dirty="0">
                <a:solidFill>
                  <a:schemeClr val="bg1"/>
                </a:solidFill>
                <a:latin typeface="微软雅黑" pitchFamily="34" charset="-122"/>
                <a:ea typeface="微软雅黑" pitchFamily="34" charset="-122"/>
              </a:rPr>
              <a:t>在普通的高校中，还存在着管理人员使用原始的人工记录方式，浪费时间也效率低下。现在的社会是飞速进步发展的社会，这样的方式绝对是会被抛弃的。</a:t>
            </a:r>
            <a:endParaRPr lang="en-US" altLang="zh-CN" sz="2000" dirty="0">
              <a:solidFill>
                <a:schemeClr val="bg1"/>
              </a:solidFill>
              <a:latin typeface="微软雅黑" pitchFamily="34" charset="-122"/>
              <a:ea typeface="微软雅黑" pitchFamily="34" charset="-122"/>
            </a:endParaRPr>
          </a:p>
        </p:txBody>
      </p:sp>
      <p:sp>
        <p:nvSpPr>
          <p:cNvPr id="14" name="矩形 13"/>
          <p:cNvSpPr/>
          <p:nvPr/>
        </p:nvSpPr>
        <p:spPr bwMode="auto">
          <a:xfrm>
            <a:off x="2290676" y="3729208"/>
            <a:ext cx="6586203" cy="2346283"/>
          </a:xfrm>
          <a:prstGeom prst="rect">
            <a:avLst/>
          </a:prstGeom>
        </p:spPr>
        <p:txBody>
          <a:bodyPr wrap="square">
            <a:spAutoFit/>
          </a:bodyPr>
          <a:lstStyle/>
          <a:p>
            <a:pPr marL="228594" indent="-228594" algn="just" defTabSz="1219170">
              <a:lnSpc>
                <a:spcPct val="150000"/>
              </a:lnSpc>
              <a:buFont typeface="Arial" panose="020B0604020202020204" pitchFamily="34" charset="0"/>
              <a:buChar char="•"/>
              <a:defRPr/>
            </a:pPr>
            <a:r>
              <a:rPr lang="zh-CN" altLang="en-US" sz="2000" dirty="0">
                <a:solidFill>
                  <a:schemeClr val="bg1"/>
                </a:solidFill>
                <a:latin typeface="微软雅黑" pitchFamily="34" charset="-122"/>
                <a:ea typeface="微软雅黑" pitchFamily="34" charset="-122"/>
              </a:rPr>
              <a:t>智能化管理不只是简单的将信息记载到网上，更是通过管理系统将信息汇总在一起，分析并直观的显示给管理者。减小了书写强度，提高输入信息的标准规范性，提升了工作效率。网络的检索查询也更为迅速，存储空间更大，越发环保。</a:t>
            </a:r>
            <a:endParaRPr lang="en-US" altLang="zh-CN" sz="2000" dirty="0">
              <a:solidFill>
                <a:schemeClr val="bg1"/>
              </a:solidFill>
              <a:latin typeface="微软雅黑" pitchFamily="34" charset="-122"/>
              <a:ea typeface="微软雅黑" pitchFamily="34" charset="-122"/>
            </a:endParaRPr>
          </a:p>
        </p:txBody>
      </p:sp>
      <p:sp>
        <p:nvSpPr>
          <p:cNvPr id="15" name="TextBox 14"/>
          <p:cNvSpPr txBox="1"/>
          <p:nvPr/>
        </p:nvSpPr>
        <p:spPr>
          <a:xfrm>
            <a:off x="2341683" y="2078657"/>
            <a:ext cx="800219" cy="461665"/>
          </a:xfrm>
          <a:prstGeom prst="rect">
            <a:avLst/>
          </a:prstGeom>
          <a:noFill/>
        </p:spPr>
        <p:txBody>
          <a:bodyPr wrap="none" rtlCol="0">
            <a:spAutoFit/>
          </a:bodyPr>
          <a:lstStyle/>
          <a:p>
            <a:pPr defTabSz="1219170"/>
            <a:r>
              <a:rPr lang="zh-CN" altLang="en-US" sz="2400" dirty="0">
                <a:solidFill>
                  <a:srgbClr val="4B3C29"/>
                </a:solidFill>
                <a:latin typeface="Arial"/>
                <a:ea typeface="微软雅黑"/>
              </a:rPr>
              <a:t>过去</a:t>
            </a:r>
          </a:p>
        </p:txBody>
      </p:sp>
      <p:sp>
        <p:nvSpPr>
          <p:cNvPr id="16" name="TextBox 15"/>
          <p:cNvSpPr txBox="1"/>
          <p:nvPr/>
        </p:nvSpPr>
        <p:spPr>
          <a:xfrm>
            <a:off x="9372585" y="4687878"/>
            <a:ext cx="800219" cy="461665"/>
          </a:xfrm>
          <a:prstGeom prst="rect">
            <a:avLst/>
          </a:prstGeom>
          <a:noFill/>
        </p:spPr>
        <p:txBody>
          <a:bodyPr wrap="none" rtlCol="0">
            <a:spAutoFit/>
          </a:bodyPr>
          <a:lstStyle/>
          <a:p>
            <a:pPr defTabSz="1219170"/>
            <a:r>
              <a:rPr lang="zh-CN" altLang="en-US" sz="2400" dirty="0">
                <a:solidFill>
                  <a:srgbClr val="4B3C29"/>
                </a:solidFill>
                <a:latin typeface="Arial"/>
                <a:ea typeface="微软雅黑"/>
              </a:rPr>
              <a:t>现在</a:t>
            </a:r>
          </a:p>
        </p:txBody>
      </p:sp>
      <p:sp>
        <p:nvSpPr>
          <p:cNvPr id="17" name="矩形 16">
            <a:extLst>
              <a:ext uri="{FF2B5EF4-FFF2-40B4-BE49-F238E27FC236}">
                <a16:creationId xmlns:a16="http://schemas.microsoft.com/office/drawing/2014/main" id="{A8675F76-6E0D-426E-9955-111DBB4B0154}"/>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7624702"/>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500"/>
                                  </p:stCondLst>
                                  <p:childTnLst>
                                    <p:animRot by="21600000">
                                      <p:cBhvr>
                                        <p:cTn id="10" dur="2000" fill="hold"/>
                                        <p:tgtEl>
                                          <p:spTgt spid="9"/>
                                        </p:tgtEl>
                                        <p:attrNameLst>
                                          <p:attrName>r</p:attrName>
                                        </p:attrNameLst>
                                      </p:cBhvr>
                                    </p:animRot>
                                  </p:childTnLst>
                                </p:cTn>
                              </p:par>
                              <p:par>
                                <p:cTn id="11" presetID="10" presetClass="entr" presetSubtype="0" fill="hold" grpId="0"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 presetClass="entr" presetSubtype="2"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8" presetClass="emph" presetSubtype="0" fill="hold" nodeType="withEffect">
                                  <p:stCondLst>
                                    <p:cond delay="500"/>
                                  </p:stCondLst>
                                  <p:childTnLst>
                                    <p:animRot by="-21600000">
                                      <p:cBhvr>
                                        <p:cTn id="25" dur="2000" fill="hold"/>
                                        <p:tgtEl>
                                          <p:spTgt spid="10"/>
                                        </p:tgtEl>
                                        <p:attrNameLst>
                                          <p:attrName>r</p:attrName>
                                        </p:attrNameLst>
                                      </p:cBhvr>
                                    </p:animRot>
                                  </p:childTnLst>
                                </p:cTn>
                              </p:par>
                              <p:par>
                                <p:cTn id="26" presetID="10" presetClass="entr" presetSubtype="0" fill="hold" grpId="0" nodeType="withEffect">
                                  <p:stCondLst>
                                    <p:cond delay="6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2" fill="hold" grpId="0" nodeType="withEffect">
                                  <p:stCondLst>
                                    <p:cond delay="110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grpId="0"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5" grpId="0"/>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1456</Words>
  <Application>Microsoft Office PowerPoint</Application>
  <PresentationFormat>宽屏</PresentationFormat>
  <Paragraphs>194</Paragraphs>
  <Slides>24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微软雅黑</vt:lpstr>
      <vt:lpstr>Arial</vt:lpstr>
      <vt:lpstr>Broadway</vt:lpstr>
      <vt:lpstr>Calibri</vt:lpstr>
      <vt:lpstr>Impact</vt:lpstr>
      <vt:lpstr>Office 主题</vt:lpstr>
      <vt:lpstr>PowerPoint 演示文稿</vt:lpstr>
      <vt:lpstr>PowerPoint 演示文稿</vt:lpstr>
      <vt:lpstr>PowerPoint 演示文稿</vt:lpstr>
      <vt:lpstr>PowerPoint 演示文稿</vt:lpstr>
      <vt:lpstr>选题的背景</vt:lpstr>
      <vt:lpstr>目前</vt:lpstr>
      <vt:lpstr>国内外研究现状</vt:lpstr>
      <vt:lpstr>发展趋势</vt:lpstr>
      <vt:lpstr>发展趋势</vt:lpstr>
      <vt:lpstr>PowerPoint 演示文稿</vt:lpstr>
      <vt:lpstr>基本内容</vt:lpstr>
      <vt:lpstr>基本框架</vt:lpstr>
      <vt:lpstr>基本模块</vt:lpstr>
      <vt:lpstr>研究重难点</vt:lpstr>
      <vt:lpstr>关键问题</vt:lpstr>
      <vt:lpstr>PowerPoint 演示文稿</vt:lpstr>
      <vt:lpstr>研究方法</vt:lpstr>
      <vt:lpstr>研究方法</vt:lpstr>
      <vt:lpstr>PowerPoint 演示文稿</vt:lpstr>
      <vt:lpstr>预期成果</vt:lpstr>
      <vt:lpstr>预期小程序</vt:lpstr>
      <vt:lpstr>预期PC端</vt:lpstr>
      <vt:lpstr>存在不足</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小王</cp:lastModifiedBy>
  <cp:revision>21</cp:revision>
  <dcterms:created xsi:type="dcterms:W3CDTF">2016-07-01T07:47:23Z</dcterms:created>
  <dcterms:modified xsi:type="dcterms:W3CDTF">2020-12-26T06:48:47Z</dcterms:modified>
  <cp:category>锐旗设计;https://9ppt.taobao.com</cp:category>
</cp:coreProperties>
</file>